
<file path=[Content_Types].xml><?xml version="1.0" encoding="utf-8"?>
<Types xmlns="http://schemas.openxmlformats.org/package/2006/content-types">
  <Default Extension="xml" ContentType="application/xml"/>
  <Default Extension="jpeg" ContentType="image/jpeg"/>
  <Default Extension="jpg" ContentType="image/jpeg"/>
  <Default Extension="rels" ContentType="application/vnd.openxmlformats-package.relationships+xml"/>
  <Default Extension="vml" ContentType="application/vnd.openxmlformats-officedocument.vmlDrawing"/>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0" r:id="rId2"/>
  </p:sldMasterIdLst>
  <p:notesMasterIdLst>
    <p:notesMasterId r:id="rId45"/>
  </p:notesMasterIdLst>
  <p:sldIdLst>
    <p:sldId id="282" r:id="rId3"/>
    <p:sldId id="299" r:id="rId4"/>
    <p:sldId id="300" r:id="rId5"/>
    <p:sldId id="258" r:id="rId6"/>
    <p:sldId id="259" r:id="rId7"/>
    <p:sldId id="310" r:id="rId8"/>
    <p:sldId id="265" r:id="rId9"/>
    <p:sldId id="266" r:id="rId10"/>
    <p:sldId id="267" r:id="rId11"/>
    <p:sldId id="279" r:id="rId12"/>
    <p:sldId id="281" r:id="rId13"/>
    <p:sldId id="308" r:id="rId14"/>
    <p:sldId id="309" r:id="rId15"/>
    <p:sldId id="269" r:id="rId16"/>
    <p:sldId id="270" r:id="rId17"/>
    <p:sldId id="272" r:id="rId18"/>
    <p:sldId id="273" r:id="rId19"/>
    <p:sldId id="301" r:id="rId20"/>
    <p:sldId id="261" r:id="rId21"/>
    <p:sldId id="275" r:id="rId22"/>
    <p:sldId id="289" r:id="rId23"/>
    <p:sldId id="304" r:id="rId24"/>
    <p:sldId id="305" r:id="rId25"/>
    <p:sldId id="287" r:id="rId26"/>
    <p:sldId id="288" r:id="rId27"/>
    <p:sldId id="290" r:id="rId28"/>
    <p:sldId id="291" r:id="rId29"/>
    <p:sldId id="286" r:id="rId30"/>
    <p:sldId id="293" r:id="rId31"/>
    <p:sldId id="260" r:id="rId32"/>
    <p:sldId id="296" r:id="rId33"/>
    <p:sldId id="306" r:id="rId34"/>
    <p:sldId id="295" r:id="rId35"/>
    <p:sldId id="312" r:id="rId36"/>
    <p:sldId id="284" r:id="rId37"/>
    <p:sldId id="313" r:id="rId38"/>
    <p:sldId id="283" r:id="rId39"/>
    <p:sldId id="294" r:id="rId40"/>
    <p:sldId id="297" r:id="rId41"/>
    <p:sldId id="298" r:id="rId42"/>
    <p:sldId id="274" r:id="rId43"/>
    <p:sldId id="311" r:id="rId44"/>
  </p:sldIdLst>
  <p:sldSz cx="9144000" cy="6858000" type="screen4x3"/>
  <p:notesSz cx="6858000" cy="9144000"/>
  <p:defaultTextStyle>
    <a:defPPr>
      <a:defRPr lang="en-US"/>
    </a:defPPr>
    <a:lvl1pPr marL="0" algn="l" defTabSz="457148" rtl="0" eaLnBrk="1" latinLnBrk="0" hangingPunct="1">
      <a:defRPr sz="1800" kern="1200">
        <a:solidFill>
          <a:schemeClr val="tx1"/>
        </a:solidFill>
        <a:latin typeface="+mn-lt"/>
        <a:ea typeface="+mn-ea"/>
        <a:cs typeface="+mn-cs"/>
      </a:defRPr>
    </a:lvl1pPr>
    <a:lvl2pPr marL="457148" algn="l" defTabSz="457148" rtl="0" eaLnBrk="1" latinLnBrk="0" hangingPunct="1">
      <a:defRPr sz="1800" kern="1200">
        <a:solidFill>
          <a:schemeClr val="tx1"/>
        </a:solidFill>
        <a:latin typeface="+mn-lt"/>
        <a:ea typeface="+mn-ea"/>
        <a:cs typeface="+mn-cs"/>
      </a:defRPr>
    </a:lvl2pPr>
    <a:lvl3pPr marL="914297" algn="l" defTabSz="457148" rtl="0" eaLnBrk="1" latinLnBrk="0" hangingPunct="1">
      <a:defRPr sz="1800" kern="1200">
        <a:solidFill>
          <a:schemeClr val="tx1"/>
        </a:solidFill>
        <a:latin typeface="+mn-lt"/>
        <a:ea typeface="+mn-ea"/>
        <a:cs typeface="+mn-cs"/>
      </a:defRPr>
    </a:lvl3pPr>
    <a:lvl4pPr marL="1371445" algn="l" defTabSz="457148" rtl="0" eaLnBrk="1" latinLnBrk="0" hangingPunct="1">
      <a:defRPr sz="1800" kern="1200">
        <a:solidFill>
          <a:schemeClr val="tx1"/>
        </a:solidFill>
        <a:latin typeface="+mn-lt"/>
        <a:ea typeface="+mn-ea"/>
        <a:cs typeface="+mn-cs"/>
      </a:defRPr>
    </a:lvl4pPr>
    <a:lvl5pPr marL="1828593" algn="l" defTabSz="457148" rtl="0" eaLnBrk="1" latinLnBrk="0" hangingPunct="1">
      <a:defRPr sz="1800" kern="1200">
        <a:solidFill>
          <a:schemeClr val="tx1"/>
        </a:solidFill>
        <a:latin typeface="+mn-lt"/>
        <a:ea typeface="+mn-ea"/>
        <a:cs typeface="+mn-cs"/>
      </a:defRPr>
    </a:lvl5pPr>
    <a:lvl6pPr marL="2285743" algn="l" defTabSz="457148" rtl="0" eaLnBrk="1" latinLnBrk="0" hangingPunct="1">
      <a:defRPr sz="1800" kern="1200">
        <a:solidFill>
          <a:schemeClr val="tx1"/>
        </a:solidFill>
        <a:latin typeface="+mn-lt"/>
        <a:ea typeface="+mn-ea"/>
        <a:cs typeface="+mn-cs"/>
      </a:defRPr>
    </a:lvl6pPr>
    <a:lvl7pPr marL="2742891" algn="l" defTabSz="457148" rtl="0" eaLnBrk="1" latinLnBrk="0" hangingPunct="1">
      <a:defRPr sz="1800" kern="1200">
        <a:solidFill>
          <a:schemeClr val="tx1"/>
        </a:solidFill>
        <a:latin typeface="+mn-lt"/>
        <a:ea typeface="+mn-ea"/>
        <a:cs typeface="+mn-cs"/>
      </a:defRPr>
    </a:lvl7pPr>
    <a:lvl8pPr marL="3200039" algn="l" defTabSz="457148" rtl="0" eaLnBrk="1" latinLnBrk="0" hangingPunct="1">
      <a:defRPr sz="1800" kern="1200">
        <a:solidFill>
          <a:schemeClr val="tx1"/>
        </a:solidFill>
        <a:latin typeface="+mn-lt"/>
        <a:ea typeface="+mn-ea"/>
        <a:cs typeface="+mn-cs"/>
      </a:defRPr>
    </a:lvl8pPr>
    <a:lvl9pPr marL="3657188" algn="l" defTabSz="457148"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2174" autoAdjust="0"/>
  </p:normalViewPr>
  <p:slideViewPr>
    <p:cSldViewPr snapToGrid="0" snapToObjects="1">
      <p:cViewPr varScale="1">
        <p:scale>
          <a:sx n="127" d="100"/>
          <a:sy n="127" d="100"/>
        </p:scale>
        <p:origin x="-120" y="-352"/>
      </p:cViewPr>
      <p:guideLst>
        <p:guide orient="horz" pos="2160"/>
        <p:guide pos="2880"/>
      </p:guideLst>
    </p:cSldViewPr>
  </p:slideViewPr>
  <p:notesTextViewPr>
    <p:cViewPr>
      <p:scale>
        <a:sx n="100" d="100"/>
        <a:sy n="100" d="100"/>
      </p:scale>
      <p:origin x="0" y="0"/>
    </p:cViewPr>
  </p:notesTextViewPr>
  <p:sorterViewPr>
    <p:cViewPr>
      <p:scale>
        <a:sx n="76" d="100"/>
        <a:sy n="76" d="100"/>
      </p:scale>
      <p:origin x="0" y="0"/>
    </p:cViewPr>
  </p:sorter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printerSettings" Target="printerSettings/printerSettings1.bin"/><Relationship Id="rId47" Type="http://schemas.openxmlformats.org/officeDocument/2006/relationships/presProps" Target="presProps.xml"/><Relationship Id="rId48" Type="http://schemas.openxmlformats.org/officeDocument/2006/relationships/viewProps" Target="viewProps.xml"/><Relationship Id="rId49" Type="http://schemas.openxmlformats.org/officeDocument/2006/relationships/theme" Target="theme/theme1.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50"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9" Type="http://schemas.openxmlformats.org/officeDocument/2006/relationships/slide" Target="slides/slide7.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40" Type="http://schemas.openxmlformats.org/officeDocument/2006/relationships/slide" Target="slides/slide38.xml"/><Relationship Id="rId41" Type="http://schemas.openxmlformats.org/officeDocument/2006/relationships/slide" Target="slides/slide39.xml"/><Relationship Id="rId42" Type="http://schemas.openxmlformats.org/officeDocument/2006/relationships/slide" Target="slides/slide40.xml"/><Relationship Id="rId43" Type="http://schemas.openxmlformats.org/officeDocument/2006/relationships/slide" Target="slides/slide41.xml"/><Relationship Id="rId44" Type="http://schemas.openxmlformats.org/officeDocument/2006/relationships/slide" Target="slides/slide42.xml"/><Relationship Id="rId45"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4059D05-DB3B-7A4B-8F5C-3D91E0508A0C}" type="datetimeFigureOut">
              <a:rPr lang="en-US" smtClean="0"/>
              <a:t>7/19/12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5FDFC3F-E32C-384B-89A9-98FA69C4FEC8}" type="slidenum">
              <a:rPr lang="en-US" smtClean="0"/>
              <a:t>‹#›</a:t>
            </a:fld>
            <a:endParaRPr lang="en-US"/>
          </a:p>
        </p:txBody>
      </p:sp>
    </p:spTree>
    <p:extLst>
      <p:ext uri="{BB962C8B-B14F-4D97-AF65-F5344CB8AC3E}">
        <p14:creationId xmlns:p14="http://schemas.microsoft.com/office/powerpoint/2010/main" val="2020349906"/>
      </p:ext>
    </p:extLst>
  </p:cSld>
  <p:clrMap bg1="lt1" tx1="dk1" bg2="lt2" tx2="dk2" accent1="accent1" accent2="accent2" accent3="accent3" accent4="accent4" accent5="accent5" accent6="accent6" hlink="hlink" folHlink="folHlink"/>
  <p:notesStyle>
    <a:lvl1pPr marL="0" algn="l" defTabSz="457148" rtl="0" eaLnBrk="1" latinLnBrk="0" hangingPunct="1">
      <a:defRPr sz="1200" kern="1200">
        <a:solidFill>
          <a:schemeClr val="tx1"/>
        </a:solidFill>
        <a:latin typeface="+mn-lt"/>
        <a:ea typeface="+mn-ea"/>
        <a:cs typeface="+mn-cs"/>
      </a:defRPr>
    </a:lvl1pPr>
    <a:lvl2pPr marL="457148" algn="l" defTabSz="457148" rtl="0" eaLnBrk="1" latinLnBrk="0" hangingPunct="1">
      <a:defRPr sz="1200" kern="1200">
        <a:solidFill>
          <a:schemeClr val="tx1"/>
        </a:solidFill>
        <a:latin typeface="+mn-lt"/>
        <a:ea typeface="+mn-ea"/>
        <a:cs typeface="+mn-cs"/>
      </a:defRPr>
    </a:lvl2pPr>
    <a:lvl3pPr marL="914297" algn="l" defTabSz="457148" rtl="0" eaLnBrk="1" latinLnBrk="0" hangingPunct="1">
      <a:defRPr sz="1200" kern="1200">
        <a:solidFill>
          <a:schemeClr val="tx1"/>
        </a:solidFill>
        <a:latin typeface="+mn-lt"/>
        <a:ea typeface="+mn-ea"/>
        <a:cs typeface="+mn-cs"/>
      </a:defRPr>
    </a:lvl3pPr>
    <a:lvl4pPr marL="1371445" algn="l" defTabSz="457148" rtl="0" eaLnBrk="1" latinLnBrk="0" hangingPunct="1">
      <a:defRPr sz="1200" kern="1200">
        <a:solidFill>
          <a:schemeClr val="tx1"/>
        </a:solidFill>
        <a:latin typeface="+mn-lt"/>
        <a:ea typeface="+mn-ea"/>
        <a:cs typeface="+mn-cs"/>
      </a:defRPr>
    </a:lvl4pPr>
    <a:lvl5pPr marL="1828593" algn="l" defTabSz="457148" rtl="0" eaLnBrk="1" latinLnBrk="0" hangingPunct="1">
      <a:defRPr sz="1200" kern="1200">
        <a:solidFill>
          <a:schemeClr val="tx1"/>
        </a:solidFill>
        <a:latin typeface="+mn-lt"/>
        <a:ea typeface="+mn-ea"/>
        <a:cs typeface="+mn-cs"/>
      </a:defRPr>
    </a:lvl5pPr>
    <a:lvl6pPr marL="2285743" algn="l" defTabSz="457148" rtl="0" eaLnBrk="1" latinLnBrk="0" hangingPunct="1">
      <a:defRPr sz="1200" kern="1200">
        <a:solidFill>
          <a:schemeClr val="tx1"/>
        </a:solidFill>
        <a:latin typeface="+mn-lt"/>
        <a:ea typeface="+mn-ea"/>
        <a:cs typeface="+mn-cs"/>
      </a:defRPr>
    </a:lvl6pPr>
    <a:lvl7pPr marL="2742891" algn="l" defTabSz="457148" rtl="0" eaLnBrk="1" latinLnBrk="0" hangingPunct="1">
      <a:defRPr sz="1200" kern="1200">
        <a:solidFill>
          <a:schemeClr val="tx1"/>
        </a:solidFill>
        <a:latin typeface="+mn-lt"/>
        <a:ea typeface="+mn-ea"/>
        <a:cs typeface="+mn-cs"/>
      </a:defRPr>
    </a:lvl7pPr>
    <a:lvl8pPr marL="3200039" algn="l" defTabSz="457148" rtl="0" eaLnBrk="1" latinLnBrk="0" hangingPunct="1">
      <a:defRPr sz="1200" kern="1200">
        <a:solidFill>
          <a:schemeClr val="tx1"/>
        </a:solidFill>
        <a:latin typeface="+mn-lt"/>
        <a:ea typeface="+mn-ea"/>
        <a:cs typeface="+mn-cs"/>
      </a:defRPr>
    </a:lvl8pPr>
    <a:lvl9pPr marL="3657188" algn="l" defTabSz="457148"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234D08-B901-5D4F-8C84-6F1B2329AF89}" type="slidenum">
              <a:rPr lang="en-US" smtClean="0"/>
              <a:t>4</a:t>
            </a:fld>
            <a:endParaRPr lang="en-US"/>
          </a:p>
        </p:txBody>
      </p:sp>
    </p:spTree>
    <p:extLst>
      <p:ext uri="{BB962C8B-B14F-4D97-AF65-F5344CB8AC3E}">
        <p14:creationId xmlns:p14="http://schemas.microsoft.com/office/powerpoint/2010/main" val="32557014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043764D9-6848-4674-ACDF-2EF4644A5B96}" type="slidenum">
              <a:rPr lang="en-US" smtClean="0"/>
              <a:pPr/>
              <a:t>17</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Slide Image Placeholder 1"/>
          <p:cNvSpPr>
            <a:spLocks noGrp="1" noRot="1" noChangeAspect="1" noTextEdit="1"/>
          </p:cNvSpPr>
          <p:nvPr>
            <p:ph type="sldImg"/>
          </p:nvPr>
        </p:nvSpPr>
        <p:spPr bwMode="auto">
          <a:xfrm>
            <a:off x="1143000" y="685800"/>
            <a:ext cx="4572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048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atin typeface="Calibri" charset="0"/>
              </a:rPr>
              <a:t>Central: process</a:t>
            </a:r>
          </a:p>
          <a:p>
            <a:pPr eaLnBrk="1" hangingPunct="1"/>
            <a:r>
              <a:rPr lang="en-US">
                <a:latin typeface="Calibri" charset="0"/>
              </a:rPr>
              <a:t>What</a:t>
            </a:r>
            <a:r>
              <a:rPr lang="ja-JP" altLang="en-US">
                <a:latin typeface="Calibri" charset="0"/>
              </a:rPr>
              <a:t>’</a:t>
            </a:r>
            <a:r>
              <a:rPr lang="en-US" altLang="ja-JP">
                <a:latin typeface="Calibri" charset="0"/>
              </a:rPr>
              <a:t>s its inputs/outputs</a:t>
            </a:r>
          </a:p>
          <a:p>
            <a:pPr eaLnBrk="1" hangingPunct="1">
              <a:buFontTx/>
              <a:buChar char="-"/>
            </a:pPr>
            <a:r>
              <a:rPr lang="en-US">
                <a:latin typeface="Calibri" charset="0"/>
              </a:rPr>
              <a:t>Material entity, collect specimen, blood, blood specimen</a:t>
            </a:r>
          </a:p>
          <a:p>
            <a:pPr eaLnBrk="1" hangingPunct="1">
              <a:buFontTx/>
              <a:buChar char="-"/>
            </a:pPr>
            <a:r>
              <a:rPr lang="en-US">
                <a:latin typeface="Calibri" charset="0"/>
              </a:rPr>
              <a:t>Material entity, ICE, assay, blood specimen, glucose concentration in the blood</a:t>
            </a:r>
          </a:p>
          <a:p>
            <a:pPr eaLnBrk="1" hangingPunct="1">
              <a:buFontTx/>
              <a:buChar char="-"/>
            </a:pPr>
            <a:r>
              <a:rPr lang="en-US">
                <a:latin typeface="Calibri" charset="0"/>
              </a:rPr>
              <a:t>ICE, ICE, data transformation, glucose concentration in one person, average glucose concentration in a week</a:t>
            </a:r>
          </a:p>
          <a:p>
            <a:pPr eaLnBrk="1" hangingPunct="1"/>
            <a:endParaRPr lang="en-US">
              <a:latin typeface="Calibri" charset="0"/>
            </a:endParaRPr>
          </a:p>
          <a:p>
            <a:pPr eaLnBrk="1" hangingPunct="1"/>
            <a:r>
              <a:rPr lang="en-US">
                <a:latin typeface="Calibri" charset="0"/>
              </a:rPr>
              <a:t>Material entity</a:t>
            </a:r>
          </a:p>
          <a:p>
            <a:pPr eaLnBrk="1" hangingPunct="1"/>
            <a:r>
              <a:rPr lang="en-US">
                <a:latin typeface="Calibri" charset="0"/>
              </a:rPr>
              <a:t>- Role: patient role, study subject role, reference role</a:t>
            </a:r>
          </a:p>
          <a:p>
            <a:pPr eaLnBrk="1" hangingPunct="1">
              <a:buFontTx/>
              <a:buChar char="-"/>
            </a:pPr>
            <a:r>
              <a:rPr lang="en-US">
                <a:latin typeface="Calibri" charset="0"/>
              </a:rPr>
              <a:t>Quality: weight, height</a:t>
            </a:r>
          </a:p>
          <a:p>
            <a:pPr eaLnBrk="1" hangingPunct="1">
              <a:buFontTx/>
              <a:buChar char="-"/>
            </a:pPr>
            <a:r>
              <a:rPr lang="en-US">
                <a:latin typeface="Calibri" charset="0"/>
              </a:rPr>
              <a:t> ICE of quality: weight – 50 kg, height 1.6 meter</a:t>
            </a:r>
          </a:p>
          <a:p>
            <a:pPr eaLnBrk="1" hangingPunct="1">
              <a:buFontTx/>
              <a:buChar char="-"/>
            </a:pPr>
            <a:r>
              <a:rPr lang="en-US">
                <a:latin typeface="Calibri" charset="0"/>
              </a:rPr>
              <a:t> ICE of material entity: person name, specimen identifier </a:t>
            </a:r>
          </a:p>
        </p:txBody>
      </p:sp>
      <p:sp>
        <p:nvSpPr>
          <p:cNvPr id="2048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C7B18F63-EB04-4D44-A2BC-CD6489B415C9}" type="slidenum">
              <a:rPr lang="en-US" sz="1200">
                <a:latin typeface="Calibri" charset="0"/>
              </a:rPr>
              <a:pPr eaLnBrk="1" hangingPunct="1"/>
              <a:t>18</a:t>
            </a:fld>
            <a:endParaRPr lang="en-US" sz="1200">
              <a:latin typeface="Calibri"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A99FFD7-D0D9-C946-BF35-26D7BD812468}" type="slidenum">
              <a:rPr lang="en-US" smtClean="0"/>
              <a:pPr/>
              <a:t>19</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5FDFC3F-E32C-384B-89A9-98FA69C4FEC8}" type="slidenum">
              <a:rPr lang="en-US" smtClean="0"/>
              <a:t>26</a:t>
            </a:fld>
            <a:endParaRPr lang="en-US"/>
          </a:p>
        </p:txBody>
      </p:sp>
    </p:spTree>
    <p:extLst>
      <p:ext uri="{BB962C8B-B14F-4D97-AF65-F5344CB8AC3E}">
        <p14:creationId xmlns:p14="http://schemas.microsoft.com/office/powerpoint/2010/main" val="27121528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234D08-B901-5D4F-8C84-6F1B2329AF89}" type="slidenum">
              <a:rPr lang="en-US" smtClean="0"/>
              <a:t>30</a:t>
            </a:fld>
            <a:endParaRPr lang="en-US"/>
          </a:p>
        </p:txBody>
      </p:sp>
    </p:spTree>
    <p:extLst>
      <p:ext uri="{BB962C8B-B14F-4D97-AF65-F5344CB8AC3E}">
        <p14:creationId xmlns:p14="http://schemas.microsoft.com/office/powerpoint/2010/main" val="41597599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043764D9-6848-4674-ACDF-2EF4644A5B96}" type="slidenum">
              <a:rPr lang="en-US" smtClean="0"/>
              <a:pPr/>
              <a:t>41</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Slide Image Placeholder 1"/>
          <p:cNvSpPr>
            <a:spLocks noGrp="1" noRot="1" noChangeAspect="1" noTextEdit="1"/>
          </p:cNvSpPr>
          <p:nvPr>
            <p:ph type="sldImg"/>
          </p:nvPr>
        </p:nvSpPr>
        <p:spPr bwMode="auto">
          <a:xfrm>
            <a:off x="1143000" y="685800"/>
            <a:ext cx="4572000" cy="3429000"/>
          </a:xfrm>
          <a:noFill/>
          <a:ln>
            <a:solidFill>
              <a:srgbClr val="000000"/>
            </a:solidFill>
            <a:miter lim="800000"/>
            <a:headEnd/>
            <a:tailEnd/>
          </a:ln>
        </p:spPr>
      </p:sp>
      <p:sp>
        <p:nvSpPr>
          <p:cNvPr id="11267" name="Notes Placeholder 2"/>
          <p:cNvSpPr>
            <a:spLocks noGrp="1"/>
          </p:cNvSpPr>
          <p:nvPr>
            <p:ph type="body" idx="1"/>
          </p:nvPr>
        </p:nvSpPr>
        <p:spPr bwMode="auto">
          <a:noFill/>
        </p:spPr>
        <p:txBody>
          <a:bodyPr>
            <a:normAutofit lnSpcReduction="10000"/>
          </a:bodyPr>
          <a:lstStyle/>
          <a:p>
            <a:pPr eaLnBrk="1" hangingPunct="1">
              <a:spcBef>
                <a:spcPct val="0"/>
              </a:spcBef>
            </a:pPr>
            <a:r>
              <a:rPr lang="en-US" sz="1800" dirty="0">
                <a:latin typeface="Arial" charset="0"/>
              </a:rPr>
              <a:t>controlled vocabulary with additional logical constraints</a:t>
            </a:r>
          </a:p>
          <a:p>
            <a:pPr>
              <a:spcBef>
                <a:spcPct val="0"/>
              </a:spcBef>
            </a:pPr>
            <a:r>
              <a:rPr lang="en-US" sz="1800" dirty="0">
                <a:latin typeface="Arial" charset="0"/>
              </a:rPr>
              <a:t>describe all entities within an area of reality and all relationships between those entities. </a:t>
            </a:r>
          </a:p>
          <a:p>
            <a:pPr>
              <a:spcBef>
                <a:spcPct val="0"/>
              </a:spcBef>
            </a:pPr>
            <a:r>
              <a:rPr lang="en-US" sz="1800" dirty="0">
                <a:latin typeface="Arial" charset="0"/>
              </a:rPr>
              <a:t>An ontology comprises a set of well-defined terms with well-defined relationships. </a:t>
            </a:r>
          </a:p>
          <a:p>
            <a:pPr>
              <a:spcBef>
                <a:spcPct val="0"/>
              </a:spcBef>
            </a:pPr>
            <a:r>
              <a:rPr lang="en-US" sz="1800" dirty="0">
                <a:latin typeface="Arial" charset="0"/>
              </a:rPr>
              <a:t>The structure itself reflects the current representation of biological knowledge as well as serving as a guide for organizing new data. </a:t>
            </a:r>
          </a:p>
          <a:p>
            <a:pPr>
              <a:spcBef>
                <a:spcPct val="0"/>
              </a:spcBef>
            </a:pPr>
            <a:r>
              <a:rPr lang="en-US" sz="1800" dirty="0">
                <a:latin typeface="Arial" charset="0"/>
              </a:rPr>
              <a:t>Data can be annotated to varying levels depending on the amount and completeness of available information.</a:t>
            </a:r>
          </a:p>
          <a:p>
            <a:pPr eaLnBrk="1" hangingPunct="1">
              <a:spcBef>
                <a:spcPct val="0"/>
              </a:spcBef>
            </a:pPr>
            <a:r>
              <a:rPr lang="en-US" sz="1800" dirty="0">
                <a:latin typeface="Arial" charset="0"/>
              </a:rPr>
              <a:t>Machine interpretable</a:t>
            </a:r>
          </a:p>
          <a:p>
            <a:pPr eaLnBrk="1" hangingPunct="1">
              <a:spcBef>
                <a:spcPct val="0"/>
              </a:spcBef>
            </a:pPr>
            <a:r>
              <a:rPr lang="en-US" sz="1800" dirty="0">
                <a:latin typeface="Arial" charset="0"/>
              </a:rPr>
              <a:t>Will enhance data (re-)usable</a:t>
            </a:r>
          </a:p>
          <a:p>
            <a:pPr eaLnBrk="1" hangingPunct="1">
              <a:spcBef>
                <a:spcPct val="0"/>
              </a:spcBef>
            </a:pPr>
            <a:r>
              <a:rPr lang="en-US" sz="1800" dirty="0">
                <a:latin typeface="Arial" charset="0"/>
              </a:rPr>
              <a:t>Relations – logical rules among concepts</a:t>
            </a:r>
          </a:p>
        </p:txBody>
      </p:sp>
      <p:sp>
        <p:nvSpPr>
          <p:cNvPr id="11268" name="Slide Number Placeholder 3"/>
          <p:cNvSpPr>
            <a:spLocks noGrp="1"/>
          </p:cNvSpPr>
          <p:nvPr>
            <p:ph type="sldNum" sz="quarter" idx="5"/>
          </p:nvPr>
        </p:nvSpPr>
        <p:spPr bwMode="auto">
          <a:noFill/>
          <a:ln>
            <a:miter lim="800000"/>
            <a:headEnd/>
            <a:tailEnd/>
          </a:ln>
        </p:spPr>
        <p:txBody>
          <a:bodyPr/>
          <a:lstStyle/>
          <a:p>
            <a:fld id="{1DC6E74C-BD74-DA41-9157-C3C8EE5CEF47}" type="slidenum">
              <a:rPr lang="en-US"/>
              <a:pPr/>
              <a:t>5</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043764D9-6848-4674-ACDF-2EF4644A5B96}" type="slidenum">
              <a:rPr lang="en-US" smtClean="0"/>
              <a:pPr/>
              <a:t>7</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043764D9-6848-4674-ACDF-2EF4644A5B96}" type="slidenum">
              <a:rPr lang="en-US" smtClean="0"/>
              <a:pPr/>
              <a:t>8</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043764D9-6848-4674-ACDF-2EF4644A5B96}" type="slidenum">
              <a:rPr lang="en-US" smtClean="0"/>
              <a:pPr/>
              <a:t>9</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043764D9-6848-4674-ACDF-2EF4644A5B96}" type="slidenum">
              <a:rPr lang="en-US" smtClean="0"/>
              <a:pPr/>
              <a:t>12</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043764D9-6848-4674-ACDF-2EF4644A5B96}" type="slidenum">
              <a:rPr lang="en-US" smtClean="0"/>
              <a:pPr/>
              <a:t>14</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043764D9-6848-4674-ACDF-2EF4644A5B96}" type="slidenum">
              <a:rPr lang="en-US" smtClean="0"/>
              <a:pPr/>
              <a:t>15</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043764D9-6848-4674-ACDF-2EF4644A5B96}" type="slidenum">
              <a:rPr lang="en-US" smtClean="0"/>
              <a:pPr/>
              <a:t>16</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6"/>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148" indent="0" algn="ctr">
              <a:buNone/>
              <a:defRPr>
                <a:solidFill>
                  <a:schemeClr val="tx1">
                    <a:tint val="75000"/>
                  </a:schemeClr>
                </a:solidFill>
              </a:defRPr>
            </a:lvl2pPr>
            <a:lvl3pPr marL="914297" indent="0" algn="ctr">
              <a:buNone/>
              <a:defRPr>
                <a:solidFill>
                  <a:schemeClr val="tx1">
                    <a:tint val="75000"/>
                  </a:schemeClr>
                </a:solidFill>
              </a:defRPr>
            </a:lvl3pPr>
            <a:lvl4pPr marL="1371445" indent="0" algn="ctr">
              <a:buNone/>
              <a:defRPr>
                <a:solidFill>
                  <a:schemeClr val="tx1">
                    <a:tint val="75000"/>
                  </a:schemeClr>
                </a:solidFill>
              </a:defRPr>
            </a:lvl4pPr>
            <a:lvl5pPr marL="1828593" indent="0" algn="ctr">
              <a:buNone/>
              <a:defRPr>
                <a:solidFill>
                  <a:schemeClr val="tx1">
                    <a:tint val="75000"/>
                  </a:schemeClr>
                </a:solidFill>
              </a:defRPr>
            </a:lvl5pPr>
            <a:lvl6pPr marL="2285743" indent="0" algn="ctr">
              <a:buNone/>
              <a:defRPr>
                <a:solidFill>
                  <a:schemeClr val="tx1">
                    <a:tint val="75000"/>
                  </a:schemeClr>
                </a:solidFill>
              </a:defRPr>
            </a:lvl6pPr>
            <a:lvl7pPr marL="2742891" indent="0" algn="ctr">
              <a:buNone/>
              <a:defRPr>
                <a:solidFill>
                  <a:schemeClr val="tx1">
                    <a:tint val="75000"/>
                  </a:schemeClr>
                </a:solidFill>
              </a:defRPr>
            </a:lvl7pPr>
            <a:lvl8pPr marL="3200039" indent="0" algn="ctr">
              <a:buNone/>
              <a:defRPr>
                <a:solidFill>
                  <a:schemeClr val="tx1">
                    <a:tint val="75000"/>
                  </a:schemeClr>
                </a:solidFill>
              </a:defRPr>
            </a:lvl8pPr>
            <a:lvl9pPr marL="3657188"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E622F115-8DCB-424E-9BC7-4226006E5790}" type="datetimeFigureOut">
              <a:rPr lang="en-US" smtClean="0"/>
              <a:t>7/19/12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C2EC2B-56BD-1645-A226-93F164404FB7}" type="slidenum">
              <a:rPr lang="en-US" smtClean="0"/>
              <a:t>‹#›</a:t>
            </a:fld>
            <a:endParaRPr lang="en-US"/>
          </a:p>
        </p:txBody>
      </p:sp>
    </p:spTree>
    <p:extLst>
      <p:ext uri="{BB962C8B-B14F-4D97-AF65-F5344CB8AC3E}">
        <p14:creationId xmlns:p14="http://schemas.microsoft.com/office/powerpoint/2010/main" val="13562966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622F115-8DCB-424E-9BC7-4226006E5790}" type="datetimeFigureOut">
              <a:rPr lang="en-US" smtClean="0"/>
              <a:t>7/19/12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C2EC2B-56BD-1645-A226-93F164404FB7}" type="slidenum">
              <a:rPr lang="en-US" smtClean="0"/>
              <a:t>‹#›</a:t>
            </a:fld>
            <a:endParaRPr lang="en-US"/>
          </a:p>
        </p:txBody>
      </p:sp>
    </p:spTree>
    <p:extLst>
      <p:ext uri="{BB962C8B-B14F-4D97-AF65-F5344CB8AC3E}">
        <p14:creationId xmlns:p14="http://schemas.microsoft.com/office/powerpoint/2010/main" val="20055763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9"/>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9"/>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622F115-8DCB-424E-9BC7-4226006E5790}" type="datetimeFigureOut">
              <a:rPr lang="en-US" smtClean="0"/>
              <a:t>7/19/12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C2EC2B-56BD-1645-A226-93F164404FB7}" type="slidenum">
              <a:rPr lang="en-US" smtClean="0"/>
              <a:t>‹#›</a:t>
            </a:fld>
            <a:endParaRPr lang="en-US"/>
          </a:p>
        </p:txBody>
      </p:sp>
    </p:spTree>
    <p:extLst>
      <p:ext uri="{BB962C8B-B14F-4D97-AF65-F5344CB8AC3E}">
        <p14:creationId xmlns:p14="http://schemas.microsoft.com/office/powerpoint/2010/main" val="236259178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6"/>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148" indent="0" algn="ctr">
              <a:buNone/>
              <a:defRPr>
                <a:solidFill>
                  <a:schemeClr val="tx1">
                    <a:tint val="75000"/>
                  </a:schemeClr>
                </a:solidFill>
              </a:defRPr>
            </a:lvl2pPr>
            <a:lvl3pPr marL="914297" indent="0" algn="ctr">
              <a:buNone/>
              <a:defRPr>
                <a:solidFill>
                  <a:schemeClr val="tx1">
                    <a:tint val="75000"/>
                  </a:schemeClr>
                </a:solidFill>
              </a:defRPr>
            </a:lvl3pPr>
            <a:lvl4pPr marL="1371445" indent="0" algn="ctr">
              <a:buNone/>
              <a:defRPr>
                <a:solidFill>
                  <a:schemeClr val="tx1">
                    <a:tint val="75000"/>
                  </a:schemeClr>
                </a:solidFill>
              </a:defRPr>
            </a:lvl4pPr>
            <a:lvl5pPr marL="1828593" indent="0" algn="ctr">
              <a:buNone/>
              <a:defRPr>
                <a:solidFill>
                  <a:schemeClr val="tx1">
                    <a:tint val="75000"/>
                  </a:schemeClr>
                </a:solidFill>
              </a:defRPr>
            </a:lvl5pPr>
            <a:lvl6pPr marL="2285743" indent="0" algn="ctr">
              <a:buNone/>
              <a:defRPr>
                <a:solidFill>
                  <a:schemeClr val="tx1">
                    <a:tint val="75000"/>
                  </a:schemeClr>
                </a:solidFill>
              </a:defRPr>
            </a:lvl6pPr>
            <a:lvl7pPr marL="2742891" indent="0" algn="ctr">
              <a:buNone/>
              <a:defRPr>
                <a:solidFill>
                  <a:schemeClr val="tx1">
                    <a:tint val="75000"/>
                  </a:schemeClr>
                </a:solidFill>
              </a:defRPr>
            </a:lvl7pPr>
            <a:lvl8pPr marL="3200039" indent="0" algn="ctr">
              <a:buNone/>
              <a:defRPr>
                <a:solidFill>
                  <a:schemeClr val="tx1">
                    <a:tint val="75000"/>
                  </a:schemeClr>
                </a:solidFill>
              </a:defRPr>
            </a:lvl8pPr>
            <a:lvl9pPr marL="3657188"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pPr>
              <a:defRPr/>
            </a:pPr>
            <a:fld id="{5928CEE3-7A99-E647-90F1-75B635C50ED4}" type="datetimeFigureOut">
              <a:rPr lang="en-US"/>
              <a:pPr>
                <a:defRPr/>
              </a:pPr>
              <a:t>7/19/12</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28163865-55D8-C847-9368-A14D43C46DBA}" type="slidenum">
              <a:rPr lang="en-US"/>
              <a:pPr>
                <a:defRPr/>
              </a:pPr>
              <a:t>‹#›</a:t>
            </a:fld>
            <a:endParaRPr lang="en-US"/>
          </a:p>
        </p:txBody>
      </p:sp>
    </p:spTree>
    <p:extLst>
      <p:ext uri="{BB962C8B-B14F-4D97-AF65-F5344CB8AC3E}">
        <p14:creationId xmlns:p14="http://schemas.microsoft.com/office/powerpoint/2010/main" val="417536188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Rectangle 3"/>
          <p:cNvSpPr>
            <a:spLocks noChangeArrowheads="1"/>
          </p:cNvSpPr>
          <p:nvPr userDrawn="1"/>
        </p:nvSpPr>
        <p:spPr bwMode="auto">
          <a:xfrm>
            <a:off x="0" y="6400800"/>
            <a:ext cx="9144000" cy="457200"/>
          </a:xfrm>
          <a:prstGeom prst="rect">
            <a:avLst/>
          </a:prstGeom>
          <a:solidFill>
            <a:srgbClr val="008000"/>
          </a:solidFill>
          <a:ln>
            <a:noFill/>
          </a:ln>
          <a:effectLst>
            <a:outerShdw blurRad="63500" sx="102000" sy="102000" algn="ctr" rotWithShape="0">
              <a:srgbClr val="000000">
                <a:alpha val="39999"/>
              </a:srgbClr>
            </a:outerShdw>
          </a:effectLst>
          <a:extLst>
            <a:ext uri="{91240B29-F687-4f45-9708-019B960494DF}">
              <a14:hiddenLine xmlns:a14="http://schemas.microsoft.com/office/drawing/2010/main" w="25400">
                <a:solidFill>
                  <a:srgbClr val="000000"/>
                </a:solidFill>
                <a:miter lim="800000"/>
                <a:headEnd/>
                <a:tailEnd/>
              </a14:hiddenLine>
            </a:ext>
          </a:extLst>
        </p:spPr>
        <p:txBody>
          <a:bodyPr lIns="91430" tIns="45715" rIns="91430" bIns="45715" anchor="ctr"/>
          <a:lstStyle/>
          <a:p>
            <a:pPr algn="ctr" defTabSz="914297" fontAlgn="base">
              <a:spcBef>
                <a:spcPct val="0"/>
              </a:spcBef>
              <a:spcAft>
                <a:spcPct val="0"/>
              </a:spcAft>
              <a:defRPr/>
            </a:pPr>
            <a:endParaRPr lang="en-US">
              <a:solidFill>
                <a:srgbClr val="FFFFFF"/>
              </a:solidFill>
              <a:latin typeface="Calibri" charset="0"/>
              <a:ea typeface="ＭＳ Ｐゴシック" charset="0"/>
              <a:cs typeface="ＭＳ Ｐゴシック" charset="0"/>
            </a:endParaRPr>
          </a:p>
        </p:txBody>
      </p:sp>
      <p:pic>
        <p:nvPicPr>
          <p:cNvPr id="5" name="Picture 7" descr="ICBO_obi.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38" y="6408738"/>
            <a:ext cx="1363662" cy="449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6" name="Straight Connector 5"/>
          <p:cNvCxnSpPr/>
          <p:nvPr userDrawn="1"/>
        </p:nvCxnSpPr>
        <p:spPr>
          <a:xfrm>
            <a:off x="0" y="1371600"/>
            <a:ext cx="9144000" cy="1588"/>
          </a:xfrm>
          <a:prstGeom prst="line">
            <a:avLst/>
          </a:prstGeom>
          <a:ln w="28575">
            <a:solidFill>
              <a:srgbClr val="008000"/>
            </a:solidFill>
            <a:prstDash val="solid"/>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457200" y="152400"/>
            <a:ext cx="8229600" cy="1143000"/>
          </a:xfrm>
        </p:spPr>
        <p:txBody>
          <a:bodyPr/>
          <a:lstStyle/>
          <a:p>
            <a:r>
              <a:rPr lang="en-US" smtClean="0"/>
              <a:t>Click to edit Master title style</a:t>
            </a:r>
            <a:endParaRPr lang="en-US"/>
          </a:p>
        </p:txBody>
      </p:sp>
      <p:sp>
        <p:nvSpPr>
          <p:cNvPr id="3" name="Content Placeholder 2"/>
          <p:cNvSpPr>
            <a:spLocks noGrp="1"/>
          </p:cNvSpPr>
          <p:nvPr>
            <p:ph idx="1"/>
          </p:nvPr>
        </p:nvSpPr>
        <p:spPr>
          <a:xfrm>
            <a:off x="457200" y="1447800"/>
            <a:ext cx="8229600" cy="4876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p:txBody>
          <a:bodyPr/>
          <a:lstStyle>
            <a:lvl1pPr>
              <a:defRPr smtClean="0"/>
            </a:lvl1pPr>
          </a:lstStyle>
          <a:p>
            <a:pPr>
              <a:defRPr/>
            </a:pPr>
            <a:fld id="{550830DF-7F9D-0948-B6F4-9C7CD679958C}" type="datetimeFigureOut">
              <a:rPr lang="en-US"/>
              <a:pPr>
                <a:defRPr/>
              </a:pPr>
              <a:t>7/19/12</a:t>
            </a:fld>
            <a:endParaRPr lang="en-US"/>
          </a:p>
        </p:txBody>
      </p:sp>
      <p:sp>
        <p:nvSpPr>
          <p:cNvPr id="8" name="Footer Placeholder 4"/>
          <p:cNvSpPr>
            <a:spLocks noGrp="1"/>
          </p:cNvSpPr>
          <p:nvPr>
            <p:ph type="ftr" sz="quarter" idx="11"/>
          </p:nvPr>
        </p:nvSpPr>
        <p:spPr/>
        <p:txBody>
          <a:bodyPr/>
          <a:lstStyle>
            <a:lvl1pPr>
              <a:defRPr smtClean="0"/>
            </a:lvl1pPr>
          </a:lstStyle>
          <a:p>
            <a:pPr>
              <a:defRPr/>
            </a:pPr>
            <a:endParaRPr lang="en-US"/>
          </a:p>
        </p:txBody>
      </p:sp>
      <p:sp>
        <p:nvSpPr>
          <p:cNvPr id="9" name="Slide Number Placeholder 5"/>
          <p:cNvSpPr>
            <a:spLocks noGrp="1"/>
          </p:cNvSpPr>
          <p:nvPr>
            <p:ph type="sldNum" sz="quarter" idx="12"/>
          </p:nvPr>
        </p:nvSpPr>
        <p:spPr>
          <a:xfrm>
            <a:off x="6553200" y="6435726"/>
            <a:ext cx="2133600" cy="365125"/>
          </a:xfrm>
        </p:spPr>
        <p:txBody>
          <a:bodyPr/>
          <a:lstStyle>
            <a:lvl1pPr>
              <a:defRPr smtClean="0"/>
            </a:lvl1pPr>
          </a:lstStyle>
          <a:p>
            <a:pPr>
              <a:defRPr/>
            </a:pPr>
            <a:fld id="{D8B82D4B-5861-E042-88D1-BD81FE3C8FC8}" type="slidenum">
              <a:rPr lang="en-US"/>
              <a:pPr>
                <a:defRPr/>
              </a:pPr>
              <a:t>‹#›</a:t>
            </a:fld>
            <a:endParaRPr lang="en-US"/>
          </a:p>
        </p:txBody>
      </p:sp>
    </p:spTree>
    <p:extLst>
      <p:ext uri="{BB962C8B-B14F-4D97-AF65-F5344CB8AC3E}">
        <p14:creationId xmlns:p14="http://schemas.microsoft.com/office/powerpoint/2010/main" val="275703502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1"/>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4"/>
            <a:ext cx="7772400" cy="1500187"/>
          </a:xfrm>
        </p:spPr>
        <p:txBody>
          <a:bodyPr anchor="b"/>
          <a:lstStyle>
            <a:lvl1pPr marL="0" indent="0">
              <a:buNone/>
              <a:defRPr sz="2000">
                <a:solidFill>
                  <a:schemeClr val="tx1">
                    <a:tint val="75000"/>
                  </a:schemeClr>
                </a:solidFill>
              </a:defRPr>
            </a:lvl1pPr>
            <a:lvl2pPr marL="457148" indent="0">
              <a:buNone/>
              <a:defRPr sz="1800">
                <a:solidFill>
                  <a:schemeClr val="tx1">
                    <a:tint val="75000"/>
                  </a:schemeClr>
                </a:solidFill>
              </a:defRPr>
            </a:lvl2pPr>
            <a:lvl3pPr marL="914297" indent="0">
              <a:buNone/>
              <a:defRPr sz="1600">
                <a:solidFill>
                  <a:schemeClr val="tx1">
                    <a:tint val="75000"/>
                  </a:schemeClr>
                </a:solidFill>
              </a:defRPr>
            </a:lvl3pPr>
            <a:lvl4pPr marL="1371445" indent="0">
              <a:buNone/>
              <a:defRPr sz="1400">
                <a:solidFill>
                  <a:schemeClr val="tx1">
                    <a:tint val="75000"/>
                  </a:schemeClr>
                </a:solidFill>
              </a:defRPr>
            </a:lvl4pPr>
            <a:lvl5pPr marL="1828593" indent="0">
              <a:buNone/>
              <a:defRPr sz="1400">
                <a:solidFill>
                  <a:schemeClr val="tx1">
                    <a:tint val="75000"/>
                  </a:schemeClr>
                </a:solidFill>
              </a:defRPr>
            </a:lvl5pPr>
            <a:lvl6pPr marL="2285743" indent="0">
              <a:buNone/>
              <a:defRPr sz="1400">
                <a:solidFill>
                  <a:schemeClr val="tx1">
                    <a:tint val="75000"/>
                  </a:schemeClr>
                </a:solidFill>
              </a:defRPr>
            </a:lvl6pPr>
            <a:lvl7pPr marL="2742891" indent="0">
              <a:buNone/>
              <a:defRPr sz="1400">
                <a:solidFill>
                  <a:schemeClr val="tx1">
                    <a:tint val="75000"/>
                  </a:schemeClr>
                </a:solidFill>
              </a:defRPr>
            </a:lvl7pPr>
            <a:lvl8pPr marL="3200039" indent="0">
              <a:buNone/>
              <a:defRPr sz="1400">
                <a:solidFill>
                  <a:schemeClr val="tx1">
                    <a:tint val="75000"/>
                  </a:schemeClr>
                </a:solidFill>
              </a:defRPr>
            </a:lvl8pPr>
            <a:lvl9pPr marL="3657188"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pPr>
              <a:defRPr/>
            </a:pPr>
            <a:fld id="{1B029178-D4DB-5342-B759-6AD06CF0A693}" type="datetimeFigureOut">
              <a:rPr lang="en-US"/>
              <a:pPr>
                <a:defRPr/>
              </a:pPr>
              <a:t>7/19/12</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C41CC76D-C58E-174E-AA9C-8789B4E3DC0B}" type="slidenum">
              <a:rPr lang="en-US"/>
              <a:pPr>
                <a:defRPr/>
              </a:pPr>
              <a:t>‹#›</a:t>
            </a:fld>
            <a:endParaRPr lang="en-US"/>
          </a:p>
        </p:txBody>
      </p:sp>
    </p:spTree>
    <p:extLst>
      <p:ext uri="{BB962C8B-B14F-4D97-AF65-F5344CB8AC3E}">
        <p14:creationId xmlns:p14="http://schemas.microsoft.com/office/powerpoint/2010/main" val="12168040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nvPr>
        </p:nvSpPr>
        <p:spPr/>
        <p:txBody>
          <a:bodyPr/>
          <a:lstStyle>
            <a:lvl1pPr>
              <a:defRPr/>
            </a:lvl1pPr>
          </a:lstStyle>
          <a:p>
            <a:pPr>
              <a:defRPr/>
            </a:pPr>
            <a:fld id="{3C23D947-3A91-B742-97D1-945B6F81151D}" type="datetimeFigureOut">
              <a:rPr lang="en-US"/>
              <a:pPr>
                <a:defRPr/>
              </a:pPr>
              <a:t>7/19/12</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3A2B4A42-2875-654D-9854-DF538CBF4DA1}" type="slidenum">
              <a:rPr lang="en-US"/>
              <a:pPr>
                <a:defRPr/>
              </a:pPr>
              <a:t>‹#›</a:t>
            </a:fld>
            <a:endParaRPr lang="en-US"/>
          </a:p>
        </p:txBody>
      </p:sp>
    </p:spTree>
    <p:extLst>
      <p:ext uri="{BB962C8B-B14F-4D97-AF65-F5344CB8AC3E}">
        <p14:creationId xmlns:p14="http://schemas.microsoft.com/office/powerpoint/2010/main" val="120500511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4"/>
            <a:ext cx="4040188" cy="639762"/>
          </a:xfrm>
        </p:spPr>
        <p:txBody>
          <a:bodyPr anchor="b"/>
          <a:lstStyle>
            <a:lvl1pPr marL="0" indent="0">
              <a:buNone/>
              <a:defRPr sz="2400" b="1"/>
            </a:lvl1pPr>
            <a:lvl2pPr marL="457148" indent="0">
              <a:buNone/>
              <a:defRPr sz="2000" b="1"/>
            </a:lvl2pPr>
            <a:lvl3pPr marL="914297" indent="0">
              <a:buNone/>
              <a:defRPr sz="1800" b="1"/>
            </a:lvl3pPr>
            <a:lvl4pPr marL="1371445" indent="0">
              <a:buNone/>
              <a:defRPr sz="1600" b="1"/>
            </a:lvl4pPr>
            <a:lvl5pPr marL="1828593" indent="0">
              <a:buNone/>
              <a:defRPr sz="1600" b="1"/>
            </a:lvl5pPr>
            <a:lvl6pPr marL="2285743" indent="0">
              <a:buNone/>
              <a:defRPr sz="1600" b="1"/>
            </a:lvl6pPr>
            <a:lvl7pPr marL="2742891" indent="0">
              <a:buNone/>
              <a:defRPr sz="1600" b="1"/>
            </a:lvl7pPr>
            <a:lvl8pPr marL="3200039" indent="0">
              <a:buNone/>
              <a:defRPr sz="1600" b="1"/>
            </a:lvl8pPr>
            <a:lvl9pPr marL="3657188"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6"/>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6" y="1535114"/>
            <a:ext cx="4041775" cy="639762"/>
          </a:xfrm>
        </p:spPr>
        <p:txBody>
          <a:bodyPr anchor="b"/>
          <a:lstStyle>
            <a:lvl1pPr marL="0" indent="0">
              <a:buNone/>
              <a:defRPr sz="2400" b="1"/>
            </a:lvl1pPr>
            <a:lvl2pPr marL="457148" indent="0">
              <a:buNone/>
              <a:defRPr sz="2000" b="1"/>
            </a:lvl2pPr>
            <a:lvl3pPr marL="914297" indent="0">
              <a:buNone/>
              <a:defRPr sz="1800" b="1"/>
            </a:lvl3pPr>
            <a:lvl4pPr marL="1371445" indent="0">
              <a:buNone/>
              <a:defRPr sz="1600" b="1"/>
            </a:lvl4pPr>
            <a:lvl5pPr marL="1828593" indent="0">
              <a:buNone/>
              <a:defRPr sz="1600" b="1"/>
            </a:lvl5pPr>
            <a:lvl6pPr marL="2285743" indent="0">
              <a:buNone/>
              <a:defRPr sz="1600" b="1"/>
            </a:lvl6pPr>
            <a:lvl7pPr marL="2742891" indent="0">
              <a:buNone/>
              <a:defRPr sz="1600" b="1"/>
            </a:lvl7pPr>
            <a:lvl8pPr marL="3200039" indent="0">
              <a:buNone/>
              <a:defRPr sz="1600" b="1"/>
            </a:lvl8pPr>
            <a:lvl9pPr marL="3657188"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6" y="2174876"/>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p:txBody>
          <a:bodyPr/>
          <a:lstStyle>
            <a:lvl1pPr>
              <a:defRPr/>
            </a:lvl1pPr>
          </a:lstStyle>
          <a:p>
            <a:pPr>
              <a:defRPr/>
            </a:pPr>
            <a:fld id="{6527ADA9-F3F5-0442-9151-DF1EBCF7C3AB}" type="datetimeFigureOut">
              <a:rPr lang="en-US"/>
              <a:pPr>
                <a:defRPr/>
              </a:pPr>
              <a:t>7/19/12</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CDB93841-B44D-694C-83BA-1247C032A013}" type="slidenum">
              <a:rPr lang="en-US"/>
              <a:pPr>
                <a:defRPr/>
              </a:pPr>
              <a:t>‹#›</a:t>
            </a:fld>
            <a:endParaRPr lang="en-US"/>
          </a:p>
        </p:txBody>
      </p:sp>
    </p:spTree>
    <p:extLst>
      <p:ext uri="{BB962C8B-B14F-4D97-AF65-F5344CB8AC3E}">
        <p14:creationId xmlns:p14="http://schemas.microsoft.com/office/powerpoint/2010/main" val="259734950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nvPr>
        </p:nvSpPr>
        <p:spPr/>
        <p:txBody>
          <a:bodyPr/>
          <a:lstStyle>
            <a:lvl1pPr>
              <a:defRPr/>
            </a:lvl1pPr>
          </a:lstStyle>
          <a:p>
            <a:pPr>
              <a:defRPr/>
            </a:pPr>
            <a:fld id="{4D5E0DBE-8708-494F-8EDE-2E96786E33DF}" type="datetimeFigureOut">
              <a:rPr lang="en-US"/>
              <a:pPr>
                <a:defRPr/>
              </a:pPr>
              <a:t>7/19/12</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5AD01C1A-F979-9D42-B54C-DCD8F7DD72C7}" type="slidenum">
              <a:rPr lang="en-US"/>
              <a:pPr>
                <a:defRPr/>
              </a:pPr>
              <a:t>‹#›</a:t>
            </a:fld>
            <a:endParaRPr lang="en-US"/>
          </a:p>
        </p:txBody>
      </p:sp>
    </p:spTree>
    <p:extLst>
      <p:ext uri="{BB962C8B-B14F-4D97-AF65-F5344CB8AC3E}">
        <p14:creationId xmlns:p14="http://schemas.microsoft.com/office/powerpoint/2010/main" val="196983310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17048AD6-5FBF-CB49-B6E3-32FB7D653867}" type="datetimeFigureOut">
              <a:rPr lang="en-US"/>
              <a:pPr>
                <a:defRPr/>
              </a:pPr>
              <a:t>7/19/12</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A2F2DCB5-8E8B-F04C-9232-E16416E11845}" type="slidenum">
              <a:rPr lang="en-US"/>
              <a:pPr>
                <a:defRPr/>
              </a:pPr>
              <a:t>‹#›</a:t>
            </a:fld>
            <a:endParaRPr lang="en-US"/>
          </a:p>
        </p:txBody>
      </p:sp>
    </p:spTree>
    <p:extLst>
      <p:ext uri="{BB962C8B-B14F-4D97-AF65-F5344CB8AC3E}">
        <p14:creationId xmlns:p14="http://schemas.microsoft.com/office/powerpoint/2010/main" val="48506882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1" y="273051"/>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1"/>
            <a:ext cx="3008313" cy="4691063"/>
          </a:xfrm>
        </p:spPr>
        <p:txBody>
          <a:bodyPr/>
          <a:lstStyle>
            <a:lvl1pPr marL="0" indent="0">
              <a:buNone/>
              <a:defRPr sz="1400"/>
            </a:lvl1pPr>
            <a:lvl2pPr marL="457148" indent="0">
              <a:buNone/>
              <a:defRPr sz="1200"/>
            </a:lvl2pPr>
            <a:lvl3pPr marL="914297" indent="0">
              <a:buNone/>
              <a:defRPr sz="1000"/>
            </a:lvl3pPr>
            <a:lvl4pPr marL="1371445" indent="0">
              <a:buNone/>
              <a:defRPr sz="900"/>
            </a:lvl4pPr>
            <a:lvl5pPr marL="1828593" indent="0">
              <a:buNone/>
              <a:defRPr sz="900"/>
            </a:lvl5pPr>
            <a:lvl6pPr marL="2285743" indent="0">
              <a:buNone/>
              <a:defRPr sz="900"/>
            </a:lvl6pPr>
            <a:lvl7pPr marL="2742891" indent="0">
              <a:buNone/>
              <a:defRPr sz="900"/>
            </a:lvl7pPr>
            <a:lvl8pPr marL="3200039" indent="0">
              <a:buNone/>
              <a:defRPr sz="900"/>
            </a:lvl8pPr>
            <a:lvl9pPr marL="3657188"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A98673D9-59B0-104D-BA83-C9FD034CE3A9}" type="datetimeFigureOut">
              <a:rPr lang="en-US"/>
              <a:pPr>
                <a:defRPr/>
              </a:pPr>
              <a:t>7/19/12</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11B51006-563E-8543-88C4-FEB204A6B996}" type="slidenum">
              <a:rPr lang="en-US"/>
              <a:pPr>
                <a:defRPr/>
              </a:pPr>
              <a:t>‹#›</a:t>
            </a:fld>
            <a:endParaRPr lang="en-US"/>
          </a:p>
        </p:txBody>
      </p:sp>
    </p:spTree>
    <p:extLst>
      <p:ext uri="{BB962C8B-B14F-4D97-AF65-F5344CB8AC3E}">
        <p14:creationId xmlns:p14="http://schemas.microsoft.com/office/powerpoint/2010/main" val="1653719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622F115-8DCB-424E-9BC7-4226006E5790}" type="datetimeFigureOut">
              <a:rPr lang="en-US" smtClean="0"/>
              <a:t>7/19/12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C2EC2B-56BD-1645-A226-93F164404FB7}" type="slidenum">
              <a:rPr lang="en-US" smtClean="0"/>
              <a:t>‹#›</a:t>
            </a:fld>
            <a:endParaRPr lang="en-US"/>
          </a:p>
        </p:txBody>
      </p:sp>
    </p:spTree>
    <p:extLst>
      <p:ext uri="{BB962C8B-B14F-4D97-AF65-F5344CB8AC3E}">
        <p14:creationId xmlns:p14="http://schemas.microsoft.com/office/powerpoint/2010/main" val="257159284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148" indent="0">
              <a:buNone/>
              <a:defRPr sz="2800"/>
            </a:lvl2pPr>
            <a:lvl3pPr marL="914297" indent="0">
              <a:buNone/>
              <a:defRPr sz="2400"/>
            </a:lvl3pPr>
            <a:lvl4pPr marL="1371445" indent="0">
              <a:buNone/>
              <a:defRPr sz="2000"/>
            </a:lvl4pPr>
            <a:lvl5pPr marL="1828593" indent="0">
              <a:buNone/>
              <a:defRPr sz="2000"/>
            </a:lvl5pPr>
            <a:lvl6pPr marL="2285743" indent="0">
              <a:buNone/>
              <a:defRPr sz="2000"/>
            </a:lvl6pPr>
            <a:lvl7pPr marL="2742891" indent="0">
              <a:buNone/>
              <a:defRPr sz="2000"/>
            </a:lvl7pPr>
            <a:lvl8pPr marL="3200039" indent="0">
              <a:buNone/>
              <a:defRPr sz="2000"/>
            </a:lvl8pPr>
            <a:lvl9pPr marL="3657188" indent="0">
              <a:buNone/>
              <a:defRPr sz="2000"/>
            </a:lvl9pPr>
          </a:lstStyle>
          <a:p>
            <a:pPr lvl="0"/>
            <a:endParaRPr lang="en-US" noProof="0" smtClean="0"/>
          </a:p>
        </p:txBody>
      </p:sp>
      <p:sp>
        <p:nvSpPr>
          <p:cNvPr id="4" name="Text Placeholder 3"/>
          <p:cNvSpPr>
            <a:spLocks noGrp="1"/>
          </p:cNvSpPr>
          <p:nvPr>
            <p:ph type="body" sz="half" idx="2"/>
          </p:nvPr>
        </p:nvSpPr>
        <p:spPr>
          <a:xfrm>
            <a:off x="1792288" y="5367339"/>
            <a:ext cx="5486400" cy="804862"/>
          </a:xfrm>
        </p:spPr>
        <p:txBody>
          <a:bodyPr/>
          <a:lstStyle>
            <a:lvl1pPr marL="0" indent="0">
              <a:buNone/>
              <a:defRPr sz="1400"/>
            </a:lvl1pPr>
            <a:lvl2pPr marL="457148" indent="0">
              <a:buNone/>
              <a:defRPr sz="1200"/>
            </a:lvl2pPr>
            <a:lvl3pPr marL="914297" indent="0">
              <a:buNone/>
              <a:defRPr sz="1000"/>
            </a:lvl3pPr>
            <a:lvl4pPr marL="1371445" indent="0">
              <a:buNone/>
              <a:defRPr sz="900"/>
            </a:lvl4pPr>
            <a:lvl5pPr marL="1828593" indent="0">
              <a:buNone/>
              <a:defRPr sz="900"/>
            </a:lvl5pPr>
            <a:lvl6pPr marL="2285743" indent="0">
              <a:buNone/>
              <a:defRPr sz="900"/>
            </a:lvl6pPr>
            <a:lvl7pPr marL="2742891" indent="0">
              <a:buNone/>
              <a:defRPr sz="900"/>
            </a:lvl7pPr>
            <a:lvl8pPr marL="3200039" indent="0">
              <a:buNone/>
              <a:defRPr sz="900"/>
            </a:lvl8pPr>
            <a:lvl9pPr marL="3657188"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CA7AA9E9-CF34-7045-AE6D-FE25CC47C864}" type="datetimeFigureOut">
              <a:rPr lang="en-US"/>
              <a:pPr>
                <a:defRPr/>
              </a:pPr>
              <a:t>7/19/12</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138F2532-50C6-234C-9955-4A657558AA30}" type="slidenum">
              <a:rPr lang="en-US"/>
              <a:pPr>
                <a:defRPr/>
              </a:pPr>
              <a:t>‹#›</a:t>
            </a:fld>
            <a:endParaRPr lang="en-US"/>
          </a:p>
        </p:txBody>
      </p:sp>
    </p:spTree>
    <p:extLst>
      <p:ext uri="{BB962C8B-B14F-4D97-AF65-F5344CB8AC3E}">
        <p14:creationId xmlns:p14="http://schemas.microsoft.com/office/powerpoint/2010/main" val="17802899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8426F5C6-62FA-1D42-838F-73E8069855C7}" type="datetimeFigureOut">
              <a:rPr lang="en-US"/>
              <a:pPr>
                <a:defRPr/>
              </a:pPr>
              <a:t>7/19/12</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25C3A680-2588-0D4B-8E4A-C68624917466}" type="slidenum">
              <a:rPr lang="en-US"/>
              <a:pPr>
                <a:defRPr/>
              </a:pPr>
              <a:t>‹#›</a:t>
            </a:fld>
            <a:endParaRPr lang="en-US"/>
          </a:p>
        </p:txBody>
      </p:sp>
    </p:spTree>
    <p:extLst>
      <p:ext uri="{BB962C8B-B14F-4D97-AF65-F5344CB8AC3E}">
        <p14:creationId xmlns:p14="http://schemas.microsoft.com/office/powerpoint/2010/main" val="307140091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9"/>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9"/>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839519D1-DF3F-E644-A6E0-5EC7C3232C46}" type="datetimeFigureOut">
              <a:rPr lang="en-US"/>
              <a:pPr>
                <a:defRPr/>
              </a:pPr>
              <a:t>7/19/12</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96C2CA82-734A-9544-A0B7-E890F9AD2CDB}" type="slidenum">
              <a:rPr lang="en-US"/>
              <a:pPr>
                <a:defRPr/>
              </a:pPr>
              <a:t>‹#›</a:t>
            </a:fld>
            <a:endParaRPr lang="en-US"/>
          </a:p>
        </p:txBody>
      </p:sp>
    </p:spTree>
    <p:extLst>
      <p:ext uri="{BB962C8B-B14F-4D97-AF65-F5344CB8AC3E}">
        <p14:creationId xmlns:p14="http://schemas.microsoft.com/office/powerpoint/2010/main" val="913777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1"/>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4"/>
            <a:ext cx="7772400" cy="1500187"/>
          </a:xfrm>
        </p:spPr>
        <p:txBody>
          <a:bodyPr anchor="b"/>
          <a:lstStyle>
            <a:lvl1pPr marL="0" indent="0">
              <a:buNone/>
              <a:defRPr sz="2000">
                <a:solidFill>
                  <a:schemeClr val="tx1">
                    <a:tint val="75000"/>
                  </a:schemeClr>
                </a:solidFill>
              </a:defRPr>
            </a:lvl1pPr>
            <a:lvl2pPr marL="457148" indent="0">
              <a:buNone/>
              <a:defRPr sz="1800">
                <a:solidFill>
                  <a:schemeClr val="tx1">
                    <a:tint val="75000"/>
                  </a:schemeClr>
                </a:solidFill>
              </a:defRPr>
            </a:lvl2pPr>
            <a:lvl3pPr marL="914297" indent="0">
              <a:buNone/>
              <a:defRPr sz="1600">
                <a:solidFill>
                  <a:schemeClr val="tx1">
                    <a:tint val="75000"/>
                  </a:schemeClr>
                </a:solidFill>
              </a:defRPr>
            </a:lvl3pPr>
            <a:lvl4pPr marL="1371445" indent="0">
              <a:buNone/>
              <a:defRPr sz="1400">
                <a:solidFill>
                  <a:schemeClr val="tx1">
                    <a:tint val="75000"/>
                  </a:schemeClr>
                </a:solidFill>
              </a:defRPr>
            </a:lvl4pPr>
            <a:lvl5pPr marL="1828593" indent="0">
              <a:buNone/>
              <a:defRPr sz="1400">
                <a:solidFill>
                  <a:schemeClr val="tx1">
                    <a:tint val="75000"/>
                  </a:schemeClr>
                </a:solidFill>
              </a:defRPr>
            </a:lvl5pPr>
            <a:lvl6pPr marL="2285743" indent="0">
              <a:buNone/>
              <a:defRPr sz="1400">
                <a:solidFill>
                  <a:schemeClr val="tx1">
                    <a:tint val="75000"/>
                  </a:schemeClr>
                </a:solidFill>
              </a:defRPr>
            </a:lvl6pPr>
            <a:lvl7pPr marL="2742891" indent="0">
              <a:buNone/>
              <a:defRPr sz="1400">
                <a:solidFill>
                  <a:schemeClr val="tx1">
                    <a:tint val="75000"/>
                  </a:schemeClr>
                </a:solidFill>
              </a:defRPr>
            </a:lvl7pPr>
            <a:lvl8pPr marL="3200039" indent="0">
              <a:buNone/>
              <a:defRPr sz="1400">
                <a:solidFill>
                  <a:schemeClr val="tx1">
                    <a:tint val="75000"/>
                  </a:schemeClr>
                </a:solidFill>
              </a:defRPr>
            </a:lvl8pPr>
            <a:lvl9pPr marL="3657188"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622F115-8DCB-424E-9BC7-4226006E5790}" type="datetimeFigureOut">
              <a:rPr lang="en-US" smtClean="0"/>
              <a:t>7/19/12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C2EC2B-56BD-1645-A226-93F164404FB7}" type="slidenum">
              <a:rPr lang="en-US" smtClean="0"/>
              <a:t>‹#›</a:t>
            </a:fld>
            <a:endParaRPr lang="en-US"/>
          </a:p>
        </p:txBody>
      </p:sp>
    </p:spTree>
    <p:extLst>
      <p:ext uri="{BB962C8B-B14F-4D97-AF65-F5344CB8AC3E}">
        <p14:creationId xmlns:p14="http://schemas.microsoft.com/office/powerpoint/2010/main" val="5157042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E622F115-8DCB-424E-9BC7-4226006E5790}" type="datetimeFigureOut">
              <a:rPr lang="en-US" smtClean="0"/>
              <a:t>7/19/12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0C2EC2B-56BD-1645-A226-93F164404FB7}" type="slidenum">
              <a:rPr lang="en-US" smtClean="0"/>
              <a:t>‹#›</a:t>
            </a:fld>
            <a:endParaRPr lang="en-US"/>
          </a:p>
        </p:txBody>
      </p:sp>
    </p:spTree>
    <p:extLst>
      <p:ext uri="{BB962C8B-B14F-4D97-AF65-F5344CB8AC3E}">
        <p14:creationId xmlns:p14="http://schemas.microsoft.com/office/powerpoint/2010/main" val="4039139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4"/>
            <a:ext cx="4040188" cy="639762"/>
          </a:xfrm>
        </p:spPr>
        <p:txBody>
          <a:bodyPr anchor="b"/>
          <a:lstStyle>
            <a:lvl1pPr marL="0" indent="0">
              <a:buNone/>
              <a:defRPr sz="2400" b="1"/>
            </a:lvl1pPr>
            <a:lvl2pPr marL="457148" indent="0">
              <a:buNone/>
              <a:defRPr sz="2000" b="1"/>
            </a:lvl2pPr>
            <a:lvl3pPr marL="914297" indent="0">
              <a:buNone/>
              <a:defRPr sz="1800" b="1"/>
            </a:lvl3pPr>
            <a:lvl4pPr marL="1371445" indent="0">
              <a:buNone/>
              <a:defRPr sz="1600" b="1"/>
            </a:lvl4pPr>
            <a:lvl5pPr marL="1828593" indent="0">
              <a:buNone/>
              <a:defRPr sz="1600" b="1"/>
            </a:lvl5pPr>
            <a:lvl6pPr marL="2285743" indent="0">
              <a:buNone/>
              <a:defRPr sz="1600" b="1"/>
            </a:lvl6pPr>
            <a:lvl7pPr marL="2742891" indent="0">
              <a:buNone/>
              <a:defRPr sz="1600" b="1"/>
            </a:lvl7pPr>
            <a:lvl8pPr marL="3200039" indent="0">
              <a:buNone/>
              <a:defRPr sz="1600" b="1"/>
            </a:lvl8pPr>
            <a:lvl9pPr marL="3657188"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6"/>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6" y="1535114"/>
            <a:ext cx="4041775" cy="639762"/>
          </a:xfrm>
        </p:spPr>
        <p:txBody>
          <a:bodyPr anchor="b"/>
          <a:lstStyle>
            <a:lvl1pPr marL="0" indent="0">
              <a:buNone/>
              <a:defRPr sz="2400" b="1"/>
            </a:lvl1pPr>
            <a:lvl2pPr marL="457148" indent="0">
              <a:buNone/>
              <a:defRPr sz="2000" b="1"/>
            </a:lvl2pPr>
            <a:lvl3pPr marL="914297" indent="0">
              <a:buNone/>
              <a:defRPr sz="1800" b="1"/>
            </a:lvl3pPr>
            <a:lvl4pPr marL="1371445" indent="0">
              <a:buNone/>
              <a:defRPr sz="1600" b="1"/>
            </a:lvl4pPr>
            <a:lvl5pPr marL="1828593" indent="0">
              <a:buNone/>
              <a:defRPr sz="1600" b="1"/>
            </a:lvl5pPr>
            <a:lvl6pPr marL="2285743" indent="0">
              <a:buNone/>
              <a:defRPr sz="1600" b="1"/>
            </a:lvl6pPr>
            <a:lvl7pPr marL="2742891" indent="0">
              <a:buNone/>
              <a:defRPr sz="1600" b="1"/>
            </a:lvl7pPr>
            <a:lvl8pPr marL="3200039" indent="0">
              <a:buNone/>
              <a:defRPr sz="1600" b="1"/>
            </a:lvl8pPr>
            <a:lvl9pPr marL="3657188"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6" y="2174876"/>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E622F115-8DCB-424E-9BC7-4226006E5790}" type="datetimeFigureOut">
              <a:rPr lang="en-US" smtClean="0"/>
              <a:t>7/19/12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0C2EC2B-56BD-1645-A226-93F164404FB7}" type="slidenum">
              <a:rPr lang="en-US" smtClean="0"/>
              <a:t>‹#›</a:t>
            </a:fld>
            <a:endParaRPr lang="en-US"/>
          </a:p>
        </p:txBody>
      </p:sp>
    </p:spTree>
    <p:extLst>
      <p:ext uri="{BB962C8B-B14F-4D97-AF65-F5344CB8AC3E}">
        <p14:creationId xmlns:p14="http://schemas.microsoft.com/office/powerpoint/2010/main" val="24161829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E622F115-8DCB-424E-9BC7-4226006E5790}" type="datetimeFigureOut">
              <a:rPr lang="en-US" smtClean="0"/>
              <a:t>7/19/12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0C2EC2B-56BD-1645-A226-93F164404FB7}" type="slidenum">
              <a:rPr lang="en-US" smtClean="0"/>
              <a:t>‹#›</a:t>
            </a:fld>
            <a:endParaRPr lang="en-US"/>
          </a:p>
        </p:txBody>
      </p:sp>
    </p:spTree>
    <p:extLst>
      <p:ext uri="{BB962C8B-B14F-4D97-AF65-F5344CB8AC3E}">
        <p14:creationId xmlns:p14="http://schemas.microsoft.com/office/powerpoint/2010/main" val="1256315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22F115-8DCB-424E-9BC7-4226006E5790}" type="datetimeFigureOut">
              <a:rPr lang="en-US" smtClean="0"/>
              <a:t>7/19/12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0C2EC2B-56BD-1645-A226-93F164404FB7}" type="slidenum">
              <a:rPr lang="en-US" smtClean="0"/>
              <a:t>‹#›</a:t>
            </a:fld>
            <a:endParaRPr lang="en-US"/>
          </a:p>
        </p:txBody>
      </p:sp>
    </p:spTree>
    <p:extLst>
      <p:ext uri="{BB962C8B-B14F-4D97-AF65-F5344CB8AC3E}">
        <p14:creationId xmlns:p14="http://schemas.microsoft.com/office/powerpoint/2010/main" val="24087617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1" y="273051"/>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1"/>
            <a:ext cx="3008313" cy="4691063"/>
          </a:xfrm>
        </p:spPr>
        <p:txBody>
          <a:bodyPr/>
          <a:lstStyle>
            <a:lvl1pPr marL="0" indent="0">
              <a:buNone/>
              <a:defRPr sz="1400"/>
            </a:lvl1pPr>
            <a:lvl2pPr marL="457148" indent="0">
              <a:buNone/>
              <a:defRPr sz="1200"/>
            </a:lvl2pPr>
            <a:lvl3pPr marL="914297" indent="0">
              <a:buNone/>
              <a:defRPr sz="1000"/>
            </a:lvl3pPr>
            <a:lvl4pPr marL="1371445" indent="0">
              <a:buNone/>
              <a:defRPr sz="900"/>
            </a:lvl4pPr>
            <a:lvl5pPr marL="1828593" indent="0">
              <a:buNone/>
              <a:defRPr sz="900"/>
            </a:lvl5pPr>
            <a:lvl6pPr marL="2285743" indent="0">
              <a:buNone/>
              <a:defRPr sz="900"/>
            </a:lvl6pPr>
            <a:lvl7pPr marL="2742891" indent="0">
              <a:buNone/>
              <a:defRPr sz="900"/>
            </a:lvl7pPr>
            <a:lvl8pPr marL="3200039" indent="0">
              <a:buNone/>
              <a:defRPr sz="900"/>
            </a:lvl8pPr>
            <a:lvl9pPr marL="3657188"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622F115-8DCB-424E-9BC7-4226006E5790}" type="datetimeFigureOut">
              <a:rPr lang="en-US" smtClean="0"/>
              <a:t>7/19/12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0C2EC2B-56BD-1645-A226-93F164404FB7}" type="slidenum">
              <a:rPr lang="en-US" smtClean="0"/>
              <a:t>‹#›</a:t>
            </a:fld>
            <a:endParaRPr lang="en-US"/>
          </a:p>
        </p:txBody>
      </p:sp>
    </p:spTree>
    <p:extLst>
      <p:ext uri="{BB962C8B-B14F-4D97-AF65-F5344CB8AC3E}">
        <p14:creationId xmlns:p14="http://schemas.microsoft.com/office/powerpoint/2010/main" val="5959501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148" indent="0">
              <a:buNone/>
              <a:defRPr sz="2800"/>
            </a:lvl2pPr>
            <a:lvl3pPr marL="914297" indent="0">
              <a:buNone/>
              <a:defRPr sz="2400"/>
            </a:lvl3pPr>
            <a:lvl4pPr marL="1371445" indent="0">
              <a:buNone/>
              <a:defRPr sz="2000"/>
            </a:lvl4pPr>
            <a:lvl5pPr marL="1828593" indent="0">
              <a:buNone/>
              <a:defRPr sz="2000"/>
            </a:lvl5pPr>
            <a:lvl6pPr marL="2285743" indent="0">
              <a:buNone/>
              <a:defRPr sz="2000"/>
            </a:lvl6pPr>
            <a:lvl7pPr marL="2742891" indent="0">
              <a:buNone/>
              <a:defRPr sz="2000"/>
            </a:lvl7pPr>
            <a:lvl8pPr marL="3200039" indent="0">
              <a:buNone/>
              <a:defRPr sz="2000"/>
            </a:lvl8pPr>
            <a:lvl9pPr marL="3657188" indent="0">
              <a:buNone/>
              <a:defRPr sz="2000"/>
            </a:lvl9pPr>
          </a:lstStyle>
          <a:p>
            <a:endParaRPr lang="en-US"/>
          </a:p>
        </p:txBody>
      </p:sp>
      <p:sp>
        <p:nvSpPr>
          <p:cNvPr id="4" name="Text Placeholder 3"/>
          <p:cNvSpPr>
            <a:spLocks noGrp="1"/>
          </p:cNvSpPr>
          <p:nvPr>
            <p:ph type="body" sz="half" idx="2"/>
          </p:nvPr>
        </p:nvSpPr>
        <p:spPr>
          <a:xfrm>
            <a:off x="1792288" y="5367339"/>
            <a:ext cx="5486400" cy="804862"/>
          </a:xfrm>
        </p:spPr>
        <p:txBody>
          <a:bodyPr/>
          <a:lstStyle>
            <a:lvl1pPr marL="0" indent="0">
              <a:buNone/>
              <a:defRPr sz="1400"/>
            </a:lvl1pPr>
            <a:lvl2pPr marL="457148" indent="0">
              <a:buNone/>
              <a:defRPr sz="1200"/>
            </a:lvl2pPr>
            <a:lvl3pPr marL="914297" indent="0">
              <a:buNone/>
              <a:defRPr sz="1000"/>
            </a:lvl3pPr>
            <a:lvl4pPr marL="1371445" indent="0">
              <a:buNone/>
              <a:defRPr sz="900"/>
            </a:lvl4pPr>
            <a:lvl5pPr marL="1828593" indent="0">
              <a:buNone/>
              <a:defRPr sz="900"/>
            </a:lvl5pPr>
            <a:lvl6pPr marL="2285743" indent="0">
              <a:buNone/>
              <a:defRPr sz="900"/>
            </a:lvl6pPr>
            <a:lvl7pPr marL="2742891" indent="0">
              <a:buNone/>
              <a:defRPr sz="900"/>
            </a:lvl7pPr>
            <a:lvl8pPr marL="3200039" indent="0">
              <a:buNone/>
              <a:defRPr sz="900"/>
            </a:lvl8pPr>
            <a:lvl9pPr marL="3657188"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622F115-8DCB-424E-9BC7-4226006E5790}" type="datetimeFigureOut">
              <a:rPr lang="en-US" smtClean="0"/>
              <a:t>7/19/12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0C2EC2B-56BD-1645-A226-93F164404FB7}" type="slidenum">
              <a:rPr lang="en-US" smtClean="0"/>
              <a:t>‹#›</a:t>
            </a:fld>
            <a:endParaRPr lang="en-US"/>
          </a:p>
        </p:txBody>
      </p:sp>
    </p:spTree>
    <p:extLst>
      <p:ext uri="{BB962C8B-B14F-4D97-AF65-F5344CB8AC3E}">
        <p14:creationId xmlns:p14="http://schemas.microsoft.com/office/powerpoint/2010/main" val="3208829900"/>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2" Type="http://schemas.openxmlformats.org/officeDocument/2006/relationships/theme" Target="../theme/theme2.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30" tIns="45715" rIns="91430" bIns="45715"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30" tIns="45715" rIns="91430" bIns="45715"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1" y="6356351"/>
            <a:ext cx="2133600" cy="365125"/>
          </a:xfrm>
          <a:prstGeom prst="rect">
            <a:avLst/>
          </a:prstGeom>
        </p:spPr>
        <p:txBody>
          <a:bodyPr vert="horz" lIns="91430" tIns="45715" rIns="91430" bIns="45715" rtlCol="0" anchor="ctr"/>
          <a:lstStyle>
            <a:lvl1pPr algn="l">
              <a:defRPr sz="1200">
                <a:solidFill>
                  <a:schemeClr val="tx1">
                    <a:tint val="75000"/>
                  </a:schemeClr>
                </a:solidFill>
              </a:defRPr>
            </a:lvl1pPr>
          </a:lstStyle>
          <a:p>
            <a:fld id="{E622F115-8DCB-424E-9BC7-4226006E5790}" type="datetimeFigureOut">
              <a:rPr lang="en-US" smtClean="0"/>
              <a:t>7/19/12</a:t>
            </a:fld>
            <a:endParaRPr lang="en-US"/>
          </a:p>
        </p:txBody>
      </p:sp>
      <p:sp>
        <p:nvSpPr>
          <p:cNvPr id="5" name="Footer Placeholder 4"/>
          <p:cNvSpPr>
            <a:spLocks noGrp="1"/>
          </p:cNvSpPr>
          <p:nvPr>
            <p:ph type="ftr" sz="quarter" idx="3"/>
          </p:nvPr>
        </p:nvSpPr>
        <p:spPr>
          <a:xfrm>
            <a:off x="3124201" y="6356351"/>
            <a:ext cx="2895600" cy="365125"/>
          </a:xfrm>
          <a:prstGeom prst="rect">
            <a:avLst/>
          </a:prstGeom>
        </p:spPr>
        <p:txBody>
          <a:bodyPr vert="horz" lIns="91430" tIns="45715" rIns="91430" bIns="45715"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1"/>
            <a:ext cx="2133600" cy="365125"/>
          </a:xfrm>
          <a:prstGeom prst="rect">
            <a:avLst/>
          </a:prstGeom>
        </p:spPr>
        <p:txBody>
          <a:bodyPr vert="horz" lIns="91430" tIns="45715" rIns="91430" bIns="45715" rtlCol="0" anchor="ctr"/>
          <a:lstStyle>
            <a:lvl1pPr algn="r">
              <a:defRPr sz="1200">
                <a:solidFill>
                  <a:schemeClr val="tx1">
                    <a:tint val="75000"/>
                  </a:schemeClr>
                </a:solidFill>
              </a:defRPr>
            </a:lvl1pPr>
          </a:lstStyle>
          <a:p>
            <a:fld id="{20C2EC2B-56BD-1645-A226-93F164404FB7}" type="slidenum">
              <a:rPr lang="en-US" smtClean="0"/>
              <a:t>‹#›</a:t>
            </a:fld>
            <a:endParaRPr lang="en-US"/>
          </a:p>
        </p:txBody>
      </p:sp>
    </p:spTree>
    <p:extLst>
      <p:ext uri="{BB962C8B-B14F-4D97-AF65-F5344CB8AC3E}">
        <p14:creationId xmlns:p14="http://schemas.microsoft.com/office/powerpoint/2010/main" val="42326314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148" rtl="0" eaLnBrk="1" latinLnBrk="0" hangingPunct="1">
        <a:spcBef>
          <a:spcPct val="0"/>
        </a:spcBef>
        <a:buNone/>
        <a:defRPr sz="4400" kern="1200">
          <a:solidFill>
            <a:schemeClr val="tx1"/>
          </a:solidFill>
          <a:latin typeface="+mj-lt"/>
          <a:ea typeface="+mj-ea"/>
          <a:cs typeface="+mj-cs"/>
        </a:defRPr>
      </a:lvl1pPr>
    </p:titleStyle>
    <p:bodyStyle>
      <a:lvl1pPr marL="342862" indent="-342862" algn="l" defTabSz="457148" rtl="0" eaLnBrk="1" latinLnBrk="0" hangingPunct="1">
        <a:spcBef>
          <a:spcPct val="20000"/>
        </a:spcBef>
        <a:buFont typeface="Arial"/>
        <a:buChar char="•"/>
        <a:defRPr sz="3200" kern="1200">
          <a:solidFill>
            <a:schemeClr val="tx1"/>
          </a:solidFill>
          <a:latin typeface="+mn-lt"/>
          <a:ea typeface="+mn-ea"/>
          <a:cs typeface="+mn-cs"/>
        </a:defRPr>
      </a:lvl1pPr>
      <a:lvl2pPr marL="742866" indent="-285718" algn="l" defTabSz="457148" rtl="0" eaLnBrk="1" latinLnBrk="0" hangingPunct="1">
        <a:spcBef>
          <a:spcPct val="20000"/>
        </a:spcBef>
        <a:buFont typeface="Arial"/>
        <a:buChar char="–"/>
        <a:defRPr sz="2800" kern="1200">
          <a:solidFill>
            <a:schemeClr val="tx1"/>
          </a:solidFill>
          <a:latin typeface="+mn-lt"/>
          <a:ea typeface="+mn-ea"/>
          <a:cs typeface="+mn-cs"/>
        </a:defRPr>
      </a:lvl2pPr>
      <a:lvl3pPr marL="1142871" indent="-228575" algn="l" defTabSz="457148" rtl="0" eaLnBrk="1" latinLnBrk="0" hangingPunct="1">
        <a:spcBef>
          <a:spcPct val="20000"/>
        </a:spcBef>
        <a:buFont typeface="Arial"/>
        <a:buChar char="•"/>
        <a:defRPr sz="2400" kern="1200">
          <a:solidFill>
            <a:schemeClr val="tx1"/>
          </a:solidFill>
          <a:latin typeface="+mn-lt"/>
          <a:ea typeface="+mn-ea"/>
          <a:cs typeface="+mn-cs"/>
        </a:defRPr>
      </a:lvl3pPr>
      <a:lvl4pPr marL="1600020" indent="-228575" algn="l" defTabSz="457148" rtl="0" eaLnBrk="1" latinLnBrk="0" hangingPunct="1">
        <a:spcBef>
          <a:spcPct val="20000"/>
        </a:spcBef>
        <a:buFont typeface="Arial"/>
        <a:buChar char="–"/>
        <a:defRPr sz="2000" kern="1200">
          <a:solidFill>
            <a:schemeClr val="tx1"/>
          </a:solidFill>
          <a:latin typeface="+mn-lt"/>
          <a:ea typeface="+mn-ea"/>
          <a:cs typeface="+mn-cs"/>
        </a:defRPr>
      </a:lvl4pPr>
      <a:lvl5pPr marL="2057168" indent="-228575" algn="l" defTabSz="457148" rtl="0" eaLnBrk="1" latinLnBrk="0" hangingPunct="1">
        <a:spcBef>
          <a:spcPct val="20000"/>
        </a:spcBef>
        <a:buFont typeface="Arial"/>
        <a:buChar char="»"/>
        <a:defRPr sz="2000" kern="1200">
          <a:solidFill>
            <a:schemeClr val="tx1"/>
          </a:solidFill>
          <a:latin typeface="+mn-lt"/>
          <a:ea typeface="+mn-ea"/>
          <a:cs typeface="+mn-cs"/>
        </a:defRPr>
      </a:lvl5pPr>
      <a:lvl6pPr marL="2514316" indent="-228575" algn="l" defTabSz="457148" rtl="0" eaLnBrk="1" latinLnBrk="0" hangingPunct="1">
        <a:spcBef>
          <a:spcPct val="20000"/>
        </a:spcBef>
        <a:buFont typeface="Arial"/>
        <a:buChar char="•"/>
        <a:defRPr sz="2000" kern="1200">
          <a:solidFill>
            <a:schemeClr val="tx1"/>
          </a:solidFill>
          <a:latin typeface="+mn-lt"/>
          <a:ea typeface="+mn-ea"/>
          <a:cs typeface="+mn-cs"/>
        </a:defRPr>
      </a:lvl6pPr>
      <a:lvl7pPr marL="2971465" indent="-228575" algn="l" defTabSz="457148" rtl="0" eaLnBrk="1" latinLnBrk="0" hangingPunct="1">
        <a:spcBef>
          <a:spcPct val="20000"/>
        </a:spcBef>
        <a:buFont typeface="Arial"/>
        <a:buChar char="•"/>
        <a:defRPr sz="2000" kern="1200">
          <a:solidFill>
            <a:schemeClr val="tx1"/>
          </a:solidFill>
          <a:latin typeface="+mn-lt"/>
          <a:ea typeface="+mn-ea"/>
          <a:cs typeface="+mn-cs"/>
        </a:defRPr>
      </a:lvl7pPr>
      <a:lvl8pPr marL="3428613" indent="-228575" algn="l" defTabSz="457148" rtl="0" eaLnBrk="1" latinLnBrk="0" hangingPunct="1">
        <a:spcBef>
          <a:spcPct val="20000"/>
        </a:spcBef>
        <a:buFont typeface="Arial"/>
        <a:buChar char="•"/>
        <a:defRPr sz="2000" kern="1200">
          <a:solidFill>
            <a:schemeClr val="tx1"/>
          </a:solidFill>
          <a:latin typeface="+mn-lt"/>
          <a:ea typeface="+mn-ea"/>
          <a:cs typeface="+mn-cs"/>
        </a:defRPr>
      </a:lvl8pPr>
      <a:lvl9pPr marL="3885762" indent="-228575" algn="l" defTabSz="457148"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48" rtl="0" eaLnBrk="1" latinLnBrk="0" hangingPunct="1">
        <a:defRPr sz="1800" kern="1200">
          <a:solidFill>
            <a:schemeClr val="tx1"/>
          </a:solidFill>
          <a:latin typeface="+mn-lt"/>
          <a:ea typeface="+mn-ea"/>
          <a:cs typeface="+mn-cs"/>
        </a:defRPr>
      </a:lvl1pPr>
      <a:lvl2pPr marL="457148" algn="l" defTabSz="457148" rtl="0" eaLnBrk="1" latinLnBrk="0" hangingPunct="1">
        <a:defRPr sz="1800" kern="1200">
          <a:solidFill>
            <a:schemeClr val="tx1"/>
          </a:solidFill>
          <a:latin typeface="+mn-lt"/>
          <a:ea typeface="+mn-ea"/>
          <a:cs typeface="+mn-cs"/>
        </a:defRPr>
      </a:lvl2pPr>
      <a:lvl3pPr marL="914297" algn="l" defTabSz="457148" rtl="0" eaLnBrk="1" latinLnBrk="0" hangingPunct="1">
        <a:defRPr sz="1800" kern="1200">
          <a:solidFill>
            <a:schemeClr val="tx1"/>
          </a:solidFill>
          <a:latin typeface="+mn-lt"/>
          <a:ea typeface="+mn-ea"/>
          <a:cs typeface="+mn-cs"/>
        </a:defRPr>
      </a:lvl3pPr>
      <a:lvl4pPr marL="1371445" algn="l" defTabSz="457148" rtl="0" eaLnBrk="1" latinLnBrk="0" hangingPunct="1">
        <a:defRPr sz="1800" kern="1200">
          <a:solidFill>
            <a:schemeClr val="tx1"/>
          </a:solidFill>
          <a:latin typeface="+mn-lt"/>
          <a:ea typeface="+mn-ea"/>
          <a:cs typeface="+mn-cs"/>
        </a:defRPr>
      </a:lvl4pPr>
      <a:lvl5pPr marL="1828593" algn="l" defTabSz="457148" rtl="0" eaLnBrk="1" latinLnBrk="0" hangingPunct="1">
        <a:defRPr sz="1800" kern="1200">
          <a:solidFill>
            <a:schemeClr val="tx1"/>
          </a:solidFill>
          <a:latin typeface="+mn-lt"/>
          <a:ea typeface="+mn-ea"/>
          <a:cs typeface="+mn-cs"/>
        </a:defRPr>
      </a:lvl5pPr>
      <a:lvl6pPr marL="2285743" algn="l" defTabSz="457148" rtl="0" eaLnBrk="1" latinLnBrk="0" hangingPunct="1">
        <a:defRPr sz="1800" kern="1200">
          <a:solidFill>
            <a:schemeClr val="tx1"/>
          </a:solidFill>
          <a:latin typeface="+mn-lt"/>
          <a:ea typeface="+mn-ea"/>
          <a:cs typeface="+mn-cs"/>
        </a:defRPr>
      </a:lvl6pPr>
      <a:lvl7pPr marL="2742891" algn="l" defTabSz="457148" rtl="0" eaLnBrk="1" latinLnBrk="0" hangingPunct="1">
        <a:defRPr sz="1800" kern="1200">
          <a:solidFill>
            <a:schemeClr val="tx1"/>
          </a:solidFill>
          <a:latin typeface="+mn-lt"/>
          <a:ea typeface="+mn-ea"/>
          <a:cs typeface="+mn-cs"/>
        </a:defRPr>
      </a:lvl7pPr>
      <a:lvl8pPr marL="3200039" algn="l" defTabSz="457148" rtl="0" eaLnBrk="1" latinLnBrk="0" hangingPunct="1">
        <a:defRPr sz="1800" kern="1200">
          <a:solidFill>
            <a:schemeClr val="tx1"/>
          </a:solidFill>
          <a:latin typeface="+mn-lt"/>
          <a:ea typeface="+mn-ea"/>
          <a:cs typeface="+mn-cs"/>
        </a:defRPr>
      </a:lvl8pPr>
      <a:lvl9pPr marL="3657188" algn="l" defTabSz="457148"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30" tIns="45715" rIns="91430" bIns="45715" numCol="1" anchor="ctr" anchorCtr="0" compatLnSpc="1">
            <a:prstTxWarp prst="textNoShape">
              <a:avLst/>
            </a:prstTxWarp>
          </a:bodyPr>
          <a:lstStyle/>
          <a:p>
            <a:pPr lvl="0"/>
            <a:r>
              <a:rPr lang="en-US"/>
              <a:t>Click to edit Master title style</a:t>
            </a:r>
          </a:p>
        </p:txBody>
      </p:sp>
      <p:sp>
        <p:nvSpPr>
          <p:cNvPr id="1027"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30" tIns="45715" rIns="91430" bIns="45715"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1" y="6356351"/>
            <a:ext cx="2133600" cy="365125"/>
          </a:xfrm>
          <a:prstGeom prst="rect">
            <a:avLst/>
          </a:prstGeom>
        </p:spPr>
        <p:txBody>
          <a:bodyPr vert="horz" wrap="square" lIns="91430" tIns="45715" rIns="91430" bIns="45715" numCol="1" anchor="ctr" anchorCtr="0" compatLnSpc="1">
            <a:prstTxWarp prst="textNoShape">
              <a:avLst/>
            </a:prstTxWarp>
          </a:bodyPr>
          <a:lstStyle>
            <a:lvl1pPr>
              <a:defRPr sz="1200" smtClean="0">
                <a:solidFill>
                  <a:srgbClr val="898989"/>
                </a:solidFill>
                <a:latin typeface="Calibri" charset="0"/>
                <a:cs typeface="+mn-cs"/>
              </a:defRPr>
            </a:lvl1pPr>
          </a:lstStyle>
          <a:p>
            <a:pPr defTabSz="914297" fontAlgn="base">
              <a:spcBef>
                <a:spcPct val="0"/>
              </a:spcBef>
              <a:spcAft>
                <a:spcPct val="0"/>
              </a:spcAft>
              <a:defRPr/>
            </a:pPr>
            <a:fld id="{CEA0ECBD-7DE1-7045-B01D-6B2CB808D1A5}" type="datetimeFigureOut">
              <a:rPr lang="en-US" smtClean="0">
                <a:ea typeface="ＭＳ Ｐゴシック" charset="0"/>
              </a:rPr>
              <a:pPr defTabSz="914297" fontAlgn="base">
                <a:spcBef>
                  <a:spcPct val="0"/>
                </a:spcBef>
                <a:spcAft>
                  <a:spcPct val="0"/>
                </a:spcAft>
                <a:defRPr/>
              </a:pPr>
              <a:t>7/19/12</a:t>
            </a:fld>
            <a:endParaRPr lang="en-US">
              <a:ea typeface="ＭＳ Ｐゴシック" charset="0"/>
            </a:endParaRPr>
          </a:p>
        </p:txBody>
      </p:sp>
      <p:sp>
        <p:nvSpPr>
          <p:cNvPr id="5" name="Footer Placeholder 4"/>
          <p:cNvSpPr>
            <a:spLocks noGrp="1"/>
          </p:cNvSpPr>
          <p:nvPr>
            <p:ph type="ftr" sz="quarter" idx="3"/>
          </p:nvPr>
        </p:nvSpPr>
        <p:spPr>
          <a:xfrm>
            <a:off x="3124201" y="6356351"/>
            <a:ext cx="2895600" cy="365125"/>
          </a:xfrm>
          <a:prstGeom prst="rect">
            <a:avLst/>
          </a:prstGeom>
        </p:spPr>
        <p:txBody>
          <a:bodyPr vert="horz" wrap="square" lIns="91430" tIns="45715" rIns="91430" bIns="45715" numCol="1" anchor="ctr" anchorCtr="0" compatLnSpc="1">
            <a:prstTxWarp prst="textNoShape">
              <a:avLst/>
            </a:prstTxWarp>
          </a:bodyPr>
          <a:lstStyle>
            <a:lvl1pPr algn="ctr">
              <a:defRPr sz="1200" smtClean="0">
                <a:solidFill>
                  <a:srgbClr val="898989"/>
                </a:solidFill>
                <a:latin typeface="Calibri" charset="0"/>
                <a:cs typeface="+mn-cs"/>
              </a:defRPr>
            </a:lvl1pPr>
          </a:lstStyle>
          <a:p>
            <a:pPr defTabSz="914297" fontAlgn="base">
              <a:spcBef>
                <a:spcPct val="0"/>
              </a:spcBef>
              <a:spcAft>
                <a:spcPct val="0"/>
              </a:spcAft>
              <a:defRPr/>
            </a:pPr>
            <a:endParaRPr lang="en-US">
              <a:ea typeface="ＭＳ Ｐゴシック" charset="0"/>
            </a:endParaRPr>
          </a:p>
        </p:txBody>
      </p:sp>
      <p:sp>
        <p:nvSpPr>
          <p:cNvPr id="6" name="Slide Number Placeholder 5"/>
          <p:cNvSpPr>
            <a:spLocks noGrp="1"/>
          </p:cNvSpPr>
          <p:nvPr>
            <p:ph type="sldNum" sz="quarter" idx="4"/>
          </p:nvPr>
        </p:nvSpPr>
        <p:spPr>
          <a:xfrm>
            <a:off x="6553200" y="6356351"/>
            <a:ext cx="2133600" cy="365125"/>
          </a:xfrm>
          <a:prstGeom prst="rect">
            <a:avLst/>
          </a:prstGeom>
        </p:spPr>
        <p:txBody>
          <a:bodyPr vert="horz" wrap="square" lIns="91430" tIns="45715" rIns="91430" bIns="45715" numCol="1" anchor="ctr" anchorCtr="0" compatLnSpc="1">
            <a:prstTxWarp prst="textNoShape">
              <a:avLst/>
            </a:prstTxWarp>
          </a:bodyPr>
          <a:lstStyle>
            <a:lvl1pPr algn="r">
              <a:defRPr sz="1200" smtClean="0">
                <a:solidFill>
                  <a:srgbClr val="898989"/>
                </a:solidFill>
                <a:latin typeface="Calibri" charset="0"/>
                <a:cs typeface="+mn-cs"/>
              </a:defRPr>
            </a:lvl1pPr>
          </a:lstStyle>
          <a:p>
            <a:pPr defTabSz="914297" fontAlgn="base">
              <a:spcBef>
                <a:spcPct val="0"/>
              </a:spcBef>
              <a:spcAft>
                <a:spcPct val="0"/>
              </a:spcAft>
              <a:defRPr/>
            </a:pPr>
            <a:fld id="{5AF40B12-9880-F941-B075-65DD851BE58A}" type="slidenum">
              <a:rPr lang="en-US" smtClean="0">
                <a:ea typeface="ＭＳ Ｐゴシック" charset="0"/>
              </a:rPr>
              <a:pPr defTabSz="914297" fontAlgn="base">
                <a:spcBef>
                  <a:spcPct val="0"/>
                </a:spcBef>
                <a:spcAft>
                  <a:spcPct val="0"/>
                </a:spcAft>
                <a:defRPr/>
              </a:pPr>
              <a:t>‹#›</a:t>
            </a:fld>
            <a:endParaRPr lang="en-US">
              <a:ea typeface="ＭＳ Ｐゴシック" charset="0"/>
            </a:endParaRPr>
          </a:p>
        </p:txBody>
      </p:sp>
    </p:spTree>
    <p:extLst>
      <p:ext uri="{BB962C8B-B14F-4D97-AF65-F5344CB8AC3E}">
        <p14:creationId xmlns:p14="http://schemas.microsoft.com/office/powerpoint/2010/main" val="262629765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rtl="0" eaLnBrk="0" fontAlgn="base" hangingPunct="0">
        <a:spcBef>
          <a:spcPct val="0"/>
        </a:spcBef>
        <a:spcAft>
          <a:spcPct val="0"/>
        </a:spcAft>
        <a:defRPr sz="4400" kern="1200">
          <a:solidFill>
            <a:schemeClr val="tx1"/>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2pPr>
      <a:lvl3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3pPr>
      <a:lvl4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4pPr>
      <a:lvl5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5pPr>
      <a:lvl6pPr marL="457148" algn="ctr" rtl="0" fontAlgn="base">
        <a:spcBef>
          <a:spcPct val="0"/>
        </a:spcBef>
        <a:spcAft>
          <a:spcPct val="0"/>
        </a:spcAft>
        <a:defRPr sz="4400">
          <a:solidFill>
            <a:schemeClr val="tx1"/>
          </a:solidFill>
          <a:latin typeface="Calibri" pitchFamily="34" charset="0"/>
        </a:defRPr>
      </a:lvl6pPr>
      <a:lvl7pPr marL="914297" algn="ctr" rtl="0" fontAlgn="base">
        <a:spcBef>
          <a:spcPct val="0"/>
        </a:spcBef>
        <a:spcAft>
          <a:spcPct val="0"/>
        </a:spcAft>
        <a:defRPr sz="4400">
          <a:solidFill>
            <a:schemeClr val="tx1"/>
          </a:solidFill>
          <a:latin typeface="Calibri" pitchFamily="34" charset="0"/>
        </a:defRPr>
      </a:lvl7pPr>
      <a:lvl8pPr marL="1371445" algn="ctr" rtl="0" fontAlgn="base">
        <a:spcBef>
          <a:spcPct val="0"/>
        </a:spcBef>
        <a:spcAft>
          <a:spcPct val="0"/>
        </a:spcAft>
        <a:defRPr sz="4400">
          <a:solidFill>
            <a:schemeClr val="tx1"/>
          </a:solidFill>
          <a:latin typeface="Calibri" pitchFamily="34" charset="0"/>
        </a:defRPr>
      </a:lvl8pPr>
      <a:lvl9pPr marL="1828593" algn="ctr" rtl="0" fontAlgn="base">
        <a:spcBef>
          <a:spcPct val="0"/>
        </a:spcBef>
        <a:spcAft>
          <a:spcPct val="0"/>
        </a:spcAft>
        <a:defRPr sz="4400">
          <a:solidFill>
            <a:schemeClr val="tx1"/>
          </a:solidFill>
          <a:latin typeface="Calibri" pitchFamily="34" charset="0"/>
        </a:defRPr>
      </a:lvl9pPr>
    </p:titleStyle>
    <p:bodyStyle>
      <a:lvl1pPr marL="342862" indent="-342862" algn="l" rtl="0" eaLnBrk="0" fontAlgn="base" hangingPunct="0">
        <a:spcBef>
          <a:spcPct val="20000"/>
        </a:spcBef>
        <a:spcAft>
          <a:spcPct val="0"/>
        </a:spcAft>
        <a:buFont typeface="Arial" charset="0"/>
        <a:buChar char="•"/>
        <a:defRPr sz="3200" kern="1200">
          <a:solidFill>
            <a:schemeClr val="tx1"/>
          </a:solidFill>
          <a:latin typeface="+mn-lt"/>
          <a:ea typeface="ＭＳ Ｐゴシック" charset="0"/>
          <a:cs typeface="ＭＳ Ｐゴシック" charset="0"/>
        </a:defRPr>
      </a:lvl1pPr>
      <a:lvl2pPr marL="742866" indent="-285718" algn="l" rtl="0" eaLnBrk="0" fontAlgn="base" hangingPunct="0">
        <a:spcBef>
          <a:spcPct val="20000"/>
        </a:spcBef>
        <a:spcAft>
          <a:spcPct val="0"/>
        </a:spcAft>
        <a:buFont typeface="Arial" charset="0"/>
        <a:buChar char="–"/>
        <a:defRPr sz="2800" kern="1200">
          <a:solidFill>
            <a:schemeClr val="tx1"/>
          </a:solidFill>
          <a:latin typeface="+mn-lt"/>
          <a:ea typeface="ＭＳ Ｐゴシック" charset="0"/>
          <a:cs typeface="+mn-cs"/>
        </a:defRPr>
      </a:lvl2pPr>
      <a:lvl3pPr marL="1142871" indent="-228575" algn="l" rtl="0" eaLnBrk="0" fontAlgn="base" hangingPunct="0">
        <a:spcBef>
          <a:spcPct val="20000"/>
        </a:spcBef>
        <a:spcAft>
          <a:spcPct val="0"/>
        </a:spcAft>
        <a:buFont typeface="Arial" charset="0"/>
        <a:buChar char="•"/>
        <a:defRPr sz="2400" kern="1200">
          <a:solidFill>
            <a:schemeClr val="tx1"/>
          </a:solidFill>
          <a:latin typeface="+mn-lt"/>
          <a:ea typeface="ＭＳ Ｐゴシック" charset="0"/>
          <a:cs typeface="+mn-cs"/>
        </a:defRPr>
      </a:lvl3pPr>
      <a:lvl4pPr marL="1600020" indent="-228575" algn="l" rtl="0" eaLnBrk="0" fontAlgn="base" hangingPunct="0">
        <a:spcBef>
          <a:spcPct val="20000"/>
        </a:spcBef>
        <a:spcAft>
          <a:spcPct val="0"/>
        </a:spcAft>
        <a:buFont typeface="Arial" charset="0"/>
        <a:buChar char="–"/>
        <a:defRPr sz="2000" kern="1200">
          <a:solidFill>
            <a:schemeClr val="tx1"/>
          </a:solidFill>
          <a:latin typeface="+mn-lt"/>
          <a:ea typeface="ＭＳ Ｐゴシック" charset="0"/>
          <a:cs typeface="+mn-cs"/>
        </a:defRPr>
      </a:lvl4pPr>
      <a:lvl5pPr marL="2057168" indent="-228575" algn="l" rtl="0" eaLnBrk="0" fontAlgn="base" hangingPunct="0">
        <a:spcBef>
          <a:spcPct val="20000"/>
        </a:spcBef>
        <a:spcAft>
          <a:spcPct val="0"/>
        </a:spcAft>
        <a:buFont typeface="Arial" charset="0"/>
        <a:buChar char="»"/>
        <a:defRPr sz="2000" kern="1200">
          <a:solidFill>
            <a:schemeClr val="tx1"/>
          </a:solidFill>
          <a:latin typeface="+mn-lt"/>
          <a:ea typeface="ＭＳ Ｐゴシック" charset="0"/>
          <a:cs typeface="+mn-cs"/>
        </a:defRPr>
      </a:lvl5pPr>
      <a:lvl6pPr marL="2514316" indent="-228575" algn="l" defTabSz="91429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465" indent="-228575" algn="l" defTabSz="91429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613" indent="-228575" algn="l" defTabSz="91429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762" indent="-228575" algn="l" defTabSz="91429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297" rtl="0" eaLnBrk="1" latinLnBrk="0" hangingPunct="1">
        <a:defRPr sz="1800" kern="1200">
          <a:solidFill>
            <a:schemeClr val="tx1"/>
          </a:solidFill>
          <a:latin typeface="+mn-lt"/>
          <a:ea typeface="+mn-ea"/>
          <a:cs typeface="+mn-cs"/>
        </a:defRPr>
      </a:lvl1pPr>
      <a:lvl2pPr marL="457148" algn="l" defTabSz="914297" rtl="0" eaLnBrk="1" latinLnBrk="0" hangingPunct="1">
        <a:defRPr sz="1800" kern="1200">
          <a:solidFill>
            <a:schemeClr val="tx1"/>
          </a:solidFill>
          <a:latin typeface="+mn-lt"/>
          <a:ea typeface="+mn-ea"/>
          <a:cs typeface="+mn-cs"/>
        </a:defRPr>
      </a:lvl2pPr>
      <a:lvl3pPr marL="914297" algn="l" defTabSz="914297" rtl="0" eaLnBrk="1" latinLnBrk="0" hangingPunct="1">
        <a:defRPr sz="1800" kern="1200">
          <a:solidFill>
            <a:schemeClr val="tx1"/>
          </a:solidFill>
          <a:latin typeface="+mn-lt"/>
          <a:ea typeface="+mn-ea"/>
          <a:cs typeface="+mn-cs"/>
        </a:defRPr>
      </a:lvl3pPr>
      <a:lvl4pPr marL="1371445" algn="l" defTabSz="914297" rtl="0" eaLnBrk="1" latinLnBrk="0" hangingPunct="1">
        <a:defRPr sz="1800" kern="1200">
          <a:solidFill>
            <a:schemeClr val="tx1"/>
          </a:solidFill>
          <a:latin typeface="+mn-lt"/>
          <a:ea typeface="+mn-ea"/>
          <a:cs typeface="+mn-cs"/>
        </a:defRPr>
      </a:lvl4pPr>
      <a:lvl5pPr marL="1828593" algn="l" defTabSz="914297" rtl="0" eaLnBrk="1" latinLnBrk="0" hangingPunct="1">
        <a:defRPr sz="1800" kern="1200">
          <a:solidFill>
            <a:schemeClr val="tx1"/>
          </a:solidFill>
          <a:latin typeface="+mn-lt"/>
          <a:ea typeface="+mn-ea"/>
          <a:cs typeface="+mn-cs"/>
        </a:defRPr>
      </a:lvl5pPr>
      <a:lvl6pPr marL="2285743" algn="l" defTabSz="914297" rtl="0" eaLnBrk="1" latinLnBrk="0" hangingPunct="1">
        <a:defRPr sz="1800" kern="1200">
          <a:solidFill>
            <a:schemeClr val="tx1"/>
          </a:solidFill>
          <a:latin typeface="+mn-lt"/>
          <a:ea typeface="+mn-ea"/>
          <a:cs typeface="+mn-cs"/>
        </a:defRPr>
      </a:lvl6pPr>
      <a:lvl7pPr marL="2742891" algn="l" defTabSz="914297" rtl="0" eaLnBrk="1" latinLnBrk="0" hangingPunct="1">
        <a:defRPr sz="1800" kern="1200">
          <a:solidFill>
            <a:schemeClr val="tx1"/>
          </a:solidFill>
          <a:latin typeface="+mn-lt"/>
          <a:ea typeface="+mn-ea"/>
          <a:cs typeface="+mn-cs"/>
        </a:defRPr>
      </a:lvl7pPr>
      <a:lvl8pPr marL="3200039" algn="l" defTabSz="914297" rtl="0" eaLnBrk="1" latinLnBrk="0" hangingPunct="1">
        <a:defRPr sz="1800" kern="1200">
          <a:solidFill>
            <a:schemeClr val="tx1"/>
          </a:solidFill>
          <a:latin typeface="+mn-lt"/>
          <a:ea typeface="+mn-ea"/>
          <a:cs typeface="+mn-cs"/>
        </a:defRPr>
      </a:lvl8pPr>
      <a:lvl9pPr marL="3657188" algn="l" defTabSz="91429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2.xml"/><Relationship Id="rId4" Type="http://schemas.openxmlformats.org/officeDocument/2006/relationships/oleObject" Target="Macintosh%20HD:Users:stoeckrtTM:Manuscripts:OBI%20manuscript:OBI-Manuscript.doc!OLE_LINK2" TargetMode="External"/><Relationship Id="rId5" Type="http://schemas.openxmlformats.org/officeDocument/2006/relationships/image" Target="../media/image5.png"/><Relationship Id="rId1" Type="http://schemas.openxmlformats.org/officeDocument/2006/relationships/vmlDrawing" Target="../drawings/vmlDrawing1.vml"/><Relationship Id="rId2"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png"/><Relationship Id="rId3"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6.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7.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image" Target="../media/image9.png"/></Relationships>
</file>

<file path=ppt/slides/_rels/slide31.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1" Type="http://schemas.openxmlformats.org/officeDocument/2006/relationships/slideLayout" Target="../slideLayouts/slideLayout13.xml"/><Relationship Id="rId2" Type="http://schemas.openxmlformats.org/officeDocument/2006/relationships/image" Target="../media/image1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0.png"/><Relationship Id="rId3" Type="http://schemas.openxmlformats.org/officeDocument/2006/relationships/image" Target="../media/image1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4.png"/><Relationship Id="rId3" Type="http://schemas.openxmlformats.org/officeDocument/2006/relationships/image" Target="../media/image15.png"/></Relationships>
</file>

<file path=ppt/slides/_rels/slide34.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1" Type="http://schemas.openxmlformats.org/officeDocument/2006/relationships/slideLayout" Target="../slideLayouts/slideLayout13.xml"/><Relationship Id="rId2" Type="http://schemas.openxmlformats.org/officeDocument/2006/relationships/image" Target="../media/image16.png"/></Relationships>
</file>

<file path=ppt/slides/_rels/slide35.xml.rels><?xml version="1.0" encoding="UTF-8" standalone="yes"?>
<Relationships xmlns="http://schemas.openxmlformats.org/package/2006/relationships"><Relationship Id="rId3" Type="http://schemas.openxmlformats.org/officeDocument/2006/relationships/hyperlink" Target="http://obi.svn.sourceforge.net/svnroot/obi/trunk/docs/presentations/OBI%20tutorial%20July%202012%20ICBO/Ontodog/Output%20files/" TargetMode="External"/><Relationship Id="rId4" Type="http://schemas.openxmlformats.org/officeDocument/2006/relationships/hyperlink" Target="http://obi-ontology.org/page/General_introduction%23SVN" TargetMode="External"/><Relationship Id="rId5" Type="http://schemas.openxmlformats.org/officeDocument/2006/relationships/hyperlink" Target="http://protege.stanford.edu/download/protege/4.1/installanywhere/Web_Installers/" TargetMode="External"/><Relationship Id="rId6" Type="http://schemas.openxmlformats.org/officeDocument/2006/relationships/hyperlink" Target="http://protegewiki.stanford.edu/wiki/Protege-OWL_4_FAQ%23How_do_I_install_Protege-OWL.3F" TargetMode="External"/><Relationship Id="rId1" Type="http://schemas.openxmlformats.org/officeDocument/2006/relationships/slideLayout" Target="../slideLayouts/slideLayout13.xml"/><Relationship Id="rId2" Type="http://schemas.openxmlformats.org/officeDocument/2006/relationships/hyperlink" Target="http://obi.svn.sourceforge.net/svnroot/obi/trunk/src/ontology/"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OBI Tutorial Overview</a:t>
            </a:r>
            <a:endParaRPr lang="en-US" dirty="0"/>
          </a:p>
        </p:txBody>
      </p:sp>
      <p:sp>
        <p:nvSpPr>
          <p:cNvPr id="3" name="Content Placeholder 2"/>
          <p:cNvSpPr>
            <a:spLocks noGrp="1"/>
          </p:cNvSpPr>
          <p:nvPr>
            <p:ph idx="1"/>
          </p:nvPr>
        </p:nvSpPr>
        <p:spPr/>
        <p:txBody>
          <a:bodyPr>
            <a:normAutofit fontScale="47500" lnSpcReduction="20000"/>
          </a:bodyPr>
          <a:lstStyle/>
          <a:p>
            <a:r>
              <a:rPr lang="en-US" b="1" dirty="0"/>
              <a:t>http://</a:t>
            </a:r>
            <a:r>
              <a:rPr lang="en-US" b="1" dirty="0" err="1"/>
              <a:t>kr-med.org</a:t>
            </a:r>
            <a:r>
              <a:rPr lang="en-US" b="1" dirty="0"/>
              <a:t>/icbofois2012/obi/</a:t>
            </a:r>
            <a:r>
              <a:rPr lang="en-US" b="1" dirty="0" err="1"/>
              <a:t>index.htm</a:t>
            </a:r>
            <a:endParaRPr lang="en-US" b="1" dirty="0"/>
          </a:p>
          <a:p>
            <a:r>
              <a:rPr lang="en-US" b="1" dirty="0"/>
              <a:t>8:30 AM Introduction To OBI</a:t>
            </a:r>
          </a:p>
          <a:p>
            <a:pPr lvl="1"/>
            <a:r>
              <a:rPr lang="en-US" b="1" dirty="0"/>
              <a:t>Presenter:</a:t>
            </a:r>
            <a:r>
              <a:rPr lang="en-US" dirty="0"/>
              <a:t> Christian Stoeckert</a:t>
            </a:r>
          </a:p>
          <a:p>
            <a:pPr lvl="1"/>
            <a:r>
              <a:rPr lang="en-US" b="1" dirty="0"/>
              <a:t>Content:</a:t>
            </a:r>
            <a:r>
              <a:rPr lang="en-US" dirty="0"/>
              <a:t> Overview of OBI including details of OBI </a:t>
            </a:r>
            <a:r>
              <a:rPr lang="en-US" dirty="0" smtClean="0"/>
              <a:t>core</a:t>
            </a:r>
            <a:endParaRPr lang="en-US" dirty="0"/>
          </a:p>
          <a:p>
            <a:pPr lvl="1"/>
            <a:r>
              <a:rPr lang="en-US" b="1" dirty="0"/>
              <a:t>Hands-on Exercises:</a:t>
            </a:r>
            <a:r>
              <a:rPr lang="en-US" dirty="0"/>
              <a:t> Accessing and browsing OBI and associated resources.	</a:t>
            </a:r>
          </a:p>
          <a:p>
            <a:r>
              <a:rPr lang="en-US" b="1" dirty="0"/>
              <a:t>9:30 AM </a:t>
            </a:r>
            <a:r>
              <a:rPr lang="en-US" b="1" dirty="0" err="1"/>
              <a:t>BioBreak</a:t>
            </a:r>
            <a:r>
              <a:rPr lang="en-US" b="1" dirty="0"/>
              <a:t>	</a:t>
            </a:r>
          </a:p>
          <a:p>
            <a:r>
              <a:rPr lang="en-US" b="1" dirty="0"/>
              <a:t>9:45 AM Representation Of Biomedical Investigations Using OBI</a:t>
            </a:r>
          </a:p>
          <a:p>
            <a:pPr lvl="1"/>
            <a:r>
              <a:rPr lang="en-US" b="1" dirty="0"/>
              <a:t>Presenter:</a:t>
            </a:r>
            <a:r>
              <a:rPr lang="en-US" dirty="0"/>
              <a:t> </a:t>
            </a:r>
            <a:r>
              <a:rPr lang="en-US" dirty="0" err="1"/>
              <a:t>Jie</a:t>
            </a:r>
            <a:r>
              <a:rPr lang="en-US" dirty="0"/>
              <a:t> </a:t>
            </a:r>
            <a:r>
              <a:rPr lang="en-US" dirty="0" err="1"/>
              <a:t>Zheng</a:t>
            </a:r>
            <a:endParaRPr lang="en-US" dirty="0"/>
          </a:p>
          <a:p>
            <a:pPr lvl="1"/>
            <a:r>
              <a:rPr lang="en-US" b="1" dirty="0"/>
              <a:t>Content:</a:t>
            </a:r>
            <a:r>
              <a:rPr lang="en-US" dirty="0"/>
              <a:t> The ontology-base modeling of investigation will aid understanding of each step of an experiment. This modeling also provides a map of biomedical data to Resource Description Framework (RDF) triples which in turn facilitates data integration and enables SPARQL queries. A biomedical investigation about host and parasite interactions will be used as an </a:t>
            </a:r>
            <a:r>
              <a:rPr lang="en-US" dirty="0" smtClean="0"/>
              <a:t>example. This </a:t>
            </a:r>
            <a:r>
              <a:rPr lang="en-US" dirty="0"/>
              <a:t>part will also cover the relationship between OBI and the Evidence Code Ontology (ECO).</a:t>
            </a:r>
          </a:p>
          <a:p>
            <a:pPr lvl="1"/>
            <a:r>
              <a:rPr lang="en-US" b="1" dirty="0"/>
              <a:t>Hands-on Exercises:</a:t>
            </a:r>
            <a:r>
              <a:rPr lang="en-US" dirty="0"/>
              <a:t> Generate a community view of OBI for a specific application using </a:t>
            </a:r>
            <a:r>
              <a:rPr lang="en-US" dirty="0" err="1" smtClean="0"/>
              <a:t>Ontodog</a:t>
            </a:r>
            <a:r>
              <a:rPr lang="en-US" dirty="0" smtClean="0"/>
              <a:t>.</a:t>
            </a:r>
            <a:r>
              <a:rPr lang="en-US" dirty="0"/>
              <a:t>	</a:t>
            </a:r>
          </a:p>
          <a:p>
            <a:r>
              <a:rPr lang="en-US" b="1" dirty="0"/>
              <a:t>11:00 AM </a:t>
            </a:r>
            <a:r>
              <a:rPr lang="en-US" b="1" dirty="0" smtClean="0"/>
              <a:t>Coffee/ Tea break</a:t>
            </a:r>
            <a:r>
              <a:rPr lang="en-US" b="1" dirty="0"/>
              <a:t>	</a:t>
            </a:r>
          </a:p>
          <a:p>
            <a:r>
              <a:rPr lang="en-US" b="1" dirty="0"/>
              <a:t>11:15 AM Ontology Development By Using OBI As A Source Ontology</a:t>
            </a:r>
          </a:p>
          <a:p>
            <a:pPr lvl="1"/>
            <a:r>
              <a:rPr lang="en-US" b="1" dirty="0"/>
              <a:t>Presenter:</a:t>
            </a:r>
            <a:r>
              <a:rPr lang="en-US" dirty="0"/>
              <a:t> </a:t>
            </a:r>
            <a:r>
              <a:rPr lang="en-US" dirty="0" err="1"/>
              <a:t>Yongqun</a:t>
            </a:r>
            <a:r>
              <a:rPr lang="en-US" dirty="0"/>
              <a:t> "Oliver" He</a:t>
            </a:r>
          </a:p>
          <a:p>
            <a:pPr lvl="1"/>
            <a:r>
              <a:rPr lang="en-US" b="1" dirty="0"/>
              <a:t>Content:</a:t>
            </a:r>
            <a:r>
              <a:rPr lang="en-US" dirty="0"/>
              <a:t> Development of the Vaccine Ontology (VO) will be used to show how to develop an application ontology that is based on OBI. It will cover two strategies, MIREOT (importing external ontology terms</a:t>
            </a:r>
            <a:r>
              <a:rPr lang="en-US" dirty="0" smtClean="0"/>
              <a:t>) </a:t>
            </a:r>
            <a:r>
              <a:rPr lang="en-US" dirty="0"/>
              <a:t>and QTT (adding multiple terms in an ontology</a:t>
            </a:r>
            <a:r>
              <a:rPr lang="en-US" dirty="0" smtClean="0"/>
              <a:t>), </a:t>
            </a:r>
            <a:r>
              <a:rPr lang="en-US" dirty="0"/>
              <a:t>which were developed by OBI developers to facilitate ontology development.</a:t>
            </a:r>
          </a:p>
          <a:p>
            <a:pPr lvl="1"/>
            <a:r>
              <a:rPr lang="en-US" b="1" dirty="0"/>
              <a:t>Hands-on Exercises:</a:t>
            </a:r>
            <a:r>
              <a:rPr lang="en-US" dirty="0"/>
              <a:t> Reuse OBI terms in VO based on MIREOT using </a:t>
            </a:r>
            <a:r>
              <a:rPr lang="en-US" dirty="0" err="1" smtClean="0"/>
              <a:t>OntoFox</a:t>
            </a:r>
            <a:r>
              <a:rPr lang="en-US" dirty="0" smtClean="0"/>
              <a:t> </a:t>
            </a:r>
            <a:r>
              <a:rPr lang="en-US" dirty="0"/>
              <a:t>and add a set of new terms based on QTT using </a:t>
            </a:r>
            <a:r>
              <a:rPr lang="en-US" dirty="0" err="1" smtClean="0"/>
              <a:t>Ontorat</a:t>
            </a:r>
            <a:r>
              <a:rPr lang="en-US" dirty="0" smtClean="0"/>
              <a:t>.</a:t>
            </a:r>
            <a:r>
              <a:rPr lang="en-US" dirty="0"/>
              <a:t>	</a:t>
            </a:r>
          </a:p>
        </p:txBody>
      </p:sp>
    </p:spTree>
    <p:extLst>
      <p:ext uri="{BB962C8B-B14F-4D97-AF65-F5344CB8AC3E}">
        <p14:creationId xmlns:p14="http://schemas.microsoft.com/office/powerpoint/2010/main" val="136150245"/>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User metrics</a:t>
            </a:r>
            <a:endParaRPr lang="en-US" dirty="0"/>
          </a:p>
        </p:txBody>
      </p:sp>
      <p:sp>
        <p:nvSpPr>
          <p:cNvPr id="3" name="Content Placeholder 2"/>
          <p:cNvSpPr>
            <a:spLocks noGrp="1"/>
          </p:cNvSpPr>
          <p:nvPr>
            <p:ph idx="1"/>
          </p:nvPr>
        </p:nvSpPr>
        <p:spPr/>
        <p:txBody>
          <a:bodyPr/>
          <a:lstStyle/>
          <a:p>
            <a:r>
              <a:rPr lang="en-US" dirty="0" smtClean="0"/>
              <a:t>Google scholar: </a:t>
            </a:r>
            <a:r>
              <a:rPr lang="en-US" i="1" dirty="0" smtClean="0"/>
              <a:t>OBI “ontology for biomedical investigations”</a:t>
            </a:r>
            <a:r>
              <a:rPr lang="en-US" dirty="0" smtClean="0"/>
              <a:t> &gt; 200 journal articles</a:t>
            </a:r>
          </a:p>
          <a:p>
            <a:r>
              <a:rPr lang="en-US" dirty="0" smtClean="0"/>
              <a:t>NCBO </a:t>
            </a:r>
            <a:r>
              <a:rPr lang="en-US" dirty="0" err="1" smtClean="0"/>
              <a:t>Bioportal</a:t>
            </a:r>
            <a:r>
              <a:rPr lang="en-US" dirty="0" smtClean="0"/>
              <a:t>: </a:t>
            </a:r>
            <a:r>
              <a:rPr lang="en-US" dirty="0" smtClean="0"/>
              <a:t>21 </a:t>
            </a:r>
            <a:r>
              <a:rPr lang="en-US" dirty="0" smtClean="0"/>
              <a:t>communities use </a:t>
            </a:r>
            <a:r>
              <a:rPr lang="en-US" dirty="0" err="1" smtClean="0"/>
              <a:t>obi.owl</a:t>
            </a:r>
            <a:endParaRPr lang="en-US" dirty="0" smtClean="0"/>
          </a:p>
          <a:p>
            <a:endParaRPr lang="en-US" dirty="0"/>
          </a:p>
        </p:txBody>
      </p:sp>
      <p:sp>
        <p:nvSpPr>
          <p:cNvPr id="4" name="Rectangle 3"/>
          <p:cNvSpPr/>
          <p:nvPr/>
        </p:nvSpPr>
        <p:spPr>
          <a:xfrm>
            <a:off x="6719977" y="6488668"/>
            <a:ext cx="2424023" cy="369332"/>
          </a:xfrm>
          <a:prstGeom prst="rect">
            <a:avLst/>
          </a:prstGeom>
        </p:spPr>
        <p:txBody>
          <a:bodyPr wrap="none">
            <a:spAutoFit/>
          </a:bodyPr>
          <a:lstStyle/>
          <a:p>
            <a:r>
              <a:rPr lang="en-US" b="1" i="1" dirty="0">
                <a:solidFill>
                  <a:schemeClr val="bg1"/>
                </a:solidFill>
              </a:rPr>
              <a:t>OBI scope and purpose</a:t>
            </a:r>
          </a:p>
        </p:txBody>
      </p:sp>
    </p:spTree>
    <p:extLst>
      <p:ext uri="{BB962C8B-B14F-4D97-AF65-F5344CB8AC3E}">
        <p14:creationId xmlns:p14="http://schemas.microsoft.com/office/powerpoint/2010/main" val="2374168077"/>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Examples of using OBI</a:t>
            </a:r>
            <a:endParaRPr lang="en-US" dirty="0"/>
          </a:p>
        </p:txBody>
      </p:sp>
      <p:sp>
        <p:nvSpPr>
          <p:cNvPr id="3" name="Content Placeholder 2"/>
          <p:cNvSpPr>
            <a:spLocks noGrp="1"/>
          </p:cNvSpPr>
          <p:nvPr>
            <p:ph idx="1"/>
          </p:nvPr>
        </p:nvSpPr>
        <p:spPr/>
        <p:txBody>
          <a:bodyPr>
            <a:normAutofit lnSpcReduction="10000"/>
          </a:bodyPr>
          <a:lstStyle/>
          <a:p>
            <a:r>
              <a:rPr lang="en-US" dirty="0" smtClean="0"/>
              <a:t>JZ, CS –FGED view, Ontology for Parasite Life Cycle, </a:t>
            </a:r>
            <a:r>
              <a:rPr lang="en-US" dirty="0" err="1" smtClean="0"/>
              <a:t>Biobank</a:t>
            </a:r>
            <a:r>
              <a:rPr lang="en-US" dirty="0" smtClean="0"/>
              <a:t> LIMS, NIAID Core Metadata,  </a:t>
            </a:r>
          </a:p>
          <a:p>
            <a:r>
              <a:rPr lang="en-US" dirty="0" smtClean="0"/>
              <a:t>OH – Vaccine Ontology</a:t>
            </a:r>
          </a:p>
          <a:p>
            <a:r>
              <a:rPr lang="en-US" dirty="0" err="1" smtClean="0"/>
              <a:t>Bjoern</a:t>
            </a:r>
            <a:r>
              <a:rPr lang="en-US" dirty="0" smtClean="0"/>
              <a:t> Peters – Immune Epitope Database</a:t>
            </a:r>
          </a:p>
          <a:p>
            <a:r>
              <a:rPr lang="en-US" dirty="0" smtClean="0"/>
              <a:t>Philippe Roca-Serra – ISA</a:t>
            </a:r>
          </a:p>
          <a:p>
            <a:r>
              <a:rPr lang="en-US" dirty="0" smtClean="0"/>
              <a:t>Marcus </a:t>
            </a:r>
            <a:r>
              <a:rPr lang="en-US" dirty="0" err="1" smtClean="0"/>
              <a:t>Chiboucos</a:t>
            </a:r>
            <a:r>
              <a:rPr lang="en-US" dirty="0" smtClean="0"/>
              <a:t> – Evidence Code Ontology</a:t>
            </a:r>
          </a:p>
          <a:p>
            <a:r>
              <a:rPr lang="en-US" dirty="0" smtClean="0"/>
              <a:t>Carlo </a:t>
            </a:r>
            <a:r>
              <a:rPr lang="en-US" dirty="0" err="1" smtClean="0"/>
              <a:t>Toniai</a:t>
            </a:r>
            <a:r>
              <a:rPr lang="en-US" dirty="0" smtClean="0"/>
              <a:t>, Melissa </a:t>
            </a:r>
            <a:r>
              <a:rPr lang="en-US" dirty="0" err="1" smtClean="0"/>
              <a:t>Haendel</a:t>
            </a:r>
            <a:r>
              <a:rPr lang="en-US" dirty="0" smtClean="0"/>
              <a:t>, Matthew Brush – eagle-</a:t>
            </a:r>
            <a:r>
              <a:rPr lang="en-US" dirty="0" err="1" smtClean="0"/>
              <a:t>i</a:t>
            </a:r>
            <a:r>
              <a:rPr lang="en-US" dirty="0" smtClean="0"/>
              <a:t>, Reagent Ontology</a:t>
            </a:r>
          </a:p>
          <a:p>
            <a:r>
              <a:rPr lang="en-US" dirty="0" smtClean="0"/>
              <a:t>Others ….</a:t>
            </a:r>
            <a:endParaRPr lang="en-US" dirty="0"/>
          </a:p>
        </p:txBody>
      </p:sp>
      <p:sp>
        <p:nvSpPr>
          <p:cNvPr id="4" name="Rectangle 3"/>
          <p:cNvSpPr/>
          <p:nvPr/>
        </p:nvSpPr>
        <p:spPr>
          <a:xfrm>
            <a:off x="6719977" y="6488668"/>
            <a:ext cx="2424023" cy="369332"/>
          </a:xfrm>
          <a:prstGeom prst="rect">
            <a:avLst/>
          </a:prstGeom>
        </p:spPr>
        <p:txBody>
          <a:bodyPr wrap="none">
            <a:spAutoFit/>
          </a:bodyPr>
          <a:lstStyle/>
          <a:p>
            <a:r>
              <a:rPr lang="en-US" b="1" i="1" dirty="0">
                <a:solidFill>
                  <a:schemeClr val="bg1"/>
                </a:solidFill>
              </a:rPr>
              <a:t>OBI scope and purpose</a:t>
            </a:r>
          </a:p>
        </p:txBody>
      </p:sp>
    </p:spTree>
    <p:extLst>
      <p:ext uri="{BB962C8B-B14F-4D97-AF65-F5344CB8AC3E}">
        <p14:creationId xmlns:p14="http://schemas.microsoft.com/office/powerpoint/2010/main" val="721055306"/>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OBI –high level overview</a:t>
            </a:r>
            <a:endParaRPr lang="en-US" dirty="0"/>
          </a:p>
        </p:txBody>
      </p:sp>
      <p:grpSp>
        <p:nvGrpSpPr>
          <p:cNvPr id="82" name="Group 81"/>
          <p:cNvGrpSpPr/>
          <p:nvPr/>
        </p:nvGrpSpPr>
        <p:grpSpPr>
          <a:xfrm>
            <a:off x="171346" y="1368144"/>
            <a:ext cx="5117200" cy="4901452"/>
            <a:chOff x="148167" y="1358064"/>
            <a:chExt cx="4868245" cy="4386466"/>
          </a:xfrm>
        </p:grpSpPr>
        <p:sp>
          <p:nvSpPr>
            <p:cNvPr id="33" name="Rounded Rectangle 32"/>
            <p:cNvSpPr/>
            <p:nvPr/>
          </p:nvSpPr>
          <p:spPr>
            <a:xfrm>
              <a:off x="1601374" y="4741908"/>
              <a:ext cx="1816509" cy="438647"/>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gross anatomical part (CARO)</a:t>
              </a:r>
              <a:endParaRPr lang="en-US" sz="1600" dirty="0"/>
            </a:p>
          </p:txBody>
        </p:sp>
        <p:sp>
          <p:nvSpPr>
            <p:cNvPr id="34" name="Rounded Rectangle 33"/>
            <p:cNvSpPr/>
            <p:nvPr/>
          </p:nvSpPr>
          <p:spPr>
            <a:xfrm>
              <a:off x="1601374" y="3613960"/>
              <a:ext cx="1816509" cy="438647"/>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protein complex</a:t>
              </a:r>
              <a:br>
                <a:rPr lang="en-US" sz="1600" dirty="0" smtClean="0"/>
              </a:br>
              <a:r>
                <a:rPr lang="en-US" sz="1600" dirty="0" smtClean="0"/>
                <a:t>(Gene Ontology)</a:t>
              </a:r>
              <a:endParaRPr lang="en-US" sz="1600" dirty="0"/>
            </a:p>
          </p:txBody>
        </p:sp>
        <p:sp>
          <p:nvSpPr>
            <p:cNvPr id="35" name="Rounded Rectangle 34"/>
            <p:cNvSpPr/>
            <p:nvPr/>
          </p:nvSpPr>
          <p:spPr>
            <a:xfrm>
              <a:off x="1601374" y="3049986"/>
              <a:ext cx="1816509" cy="438647"/>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molecular entity (</a:t>
              </a:r>
              <a:r>
                <a:rPr lang="en-US" sz="1600" dirty="0" err="1" smtClean="0"/>
                <a:t>ChEBI</a:t>
              </a:r>
              <a:r>
                <a:rPr lang="en-US" sz="1600" dirty="0" smtClean="0"/>
                <a:t>)</a:t>
              </a:r>
              <a:endParaRPr lang="en-US" sz="1600" dirty="0"/>
            </a:p>
          </p:txBody>
        </p:sp>
        <p:sp>
          <p:nvSpPr>
            <p:cNvPr id="36" name="Rounded Rectangle 35"/>
            <p:cNvSpPr/>
            <p:nvPr/>
          </p:nvSpPr>
          <p:spPr>
            <a:xfrm>
              <a:off x="1601374" y="5305883"/>
              <a:ext cx="1816509" cy="438647"/>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organism </a:t>
              </a:r>
              <a:br>
                <a:rPr lang="en-US" sz="1600" dirty="0" smtClean="0"/>
              </a:br>
              <a:r>
                <a:rPr lang="en-US" sz="1600" dirty="0" smtClean="0"/>
                <a:t>(NCBI taxonomy)</a:t>
              </a:r>
              <a:endParaRPr lang="en-US" sz="1600" dirty="0"/>
            </a:p>
          </p:txBody>
        </p:sp>
        <p:sp>
          <p:nvSpPr>
            <p:cNvPr id="37" name="Rounded Rectangle 36"/>
            <p:cNvSpPr/>
            <p:nvPr/>
          </p:nvSpPr>
          <p:spPr>
            <a:xfrm>
              <a:off x="1601374" y="1358064"/>
              <a:ext cx="1816509" cy="43864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processed material</a:t>
              </a:r>
              <a:endParaRPr lang="en-US" sz="1600" dirty="0"/>
            </a:p>
          </p:txBody>
        </p:sp>
        <p:sp>
          <p:nvSpPr>
            <p:cNvPr id="38" name="Rounded Rectangle 37"/>
            <p:cNvSpPr/>
            <p:nvPr/>
          </p:nvSpPr>
          <p:spPr>
            <a:xfrm>
              <a:off x="148167" y="3269309"/>
              <a:ext cx="1017245" cy="626638"/>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material entity (BFO)</a:t>
              </a:r>
              <a:endParaRPr lang="en-US" sz="1600" dirty="0"/>
            </a:p>
          </p:txBody>
        </p:sp>
        <p:sp>
          <p:nvSpPr>
            <p:cNvPr id="39" name="Rounded Rectangle 38"/>
            <p:cNvSpPr/>
            <p:nvPr/>
          </p:nvSpPr>
          <p:spPr>
            <a:xfrm>
              <a:off x="1601374" y="2486012"/>
              <a:ext cx="1816509" cy="438647"/>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Chemical solution</a:t>
              </a:r>
              <a:endParaRPr lang="en-US" sz="1600" dirty="0"/>
            </a:p>
          </p:txBody>
        </p:sp>
        <p:cxnSp>
          <p:nvCxnSpPr>
            <p:cNvPr id="40" name="Straight Arrow Connector 39"/>
            <p:cNvCxnSpPr>
              <a:stCxn id="38" idx="3"/>
              <a:endCxn id="39" idx="1"/>
            </p:cNvCxnSpPr>
            <p:nvPr/>
          </p:nvCxnSpPr>
          <p:spPr>
            <a:xfrm flipV="1">
              <a:off x="1165412" y="2705336"/>
              <a:ext cx="435962" cy="877292"/>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a:stCxn id="38" idx="3"/>
              <a:endCxn id="35" idx="1"/>
            </p:cNvCxnSpPr>
            <p:nvPr/>
          </p:nvCxnSpPr>
          <p:spPr>
            <a:xfrm flipV="1">
              <a:off x="1165412" y="3269310"/>
              <a:ext cx="435962" cy="31331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a:stCxn id="38" idx="3"/>
              <a:endCxn id="37" idx="1"/>
            </p:cNvCxnSpPr>
            <p:nvPr/>
          </p:nvCxnSpPr>
          <p:spPr>
            <a:xfrm flipV="1">
              <a:off x="1165412" y="1577388"/>
              <a:ext cx="435962" cy="200524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a:stCxn id="38" idx="3"/>
              <a:endCxn id="36" idx="1"/>
            </p:cNvCxnSpPr>
            <p:nvPr/>
          </p:nvCxnSpPr>
          <p:spPr>
            <a:xfrm>
              <a:off x="1165412" y="3582628"/>
              <a:ext cx="435962" cy="1942579"/>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stCxn id="38" idx="3"/>
              <a:endCxn id="33" idx="1"/>
            </p:cNvCxnSpPr>
            <p:nvPr/>
          </p:nvCxnSpPr>
          <p:spPr>
            <a:xfrm>
              <a:off x="1165412" y="3582628"/>
              <a:ext cx="435962" cy="1378604"/>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stCxn id="38" idx="3"/>
              <a:endCxn id="34" idx="1"/>
            </p:cNvCxnSpPr>
            <p:nvPr/>
          </p:nvCxnSpPr>
          <p:spPr>
            <a:xfrm>
              <a:off x="1165412" y="3582628"/>
              <a:ext cx="435962" cy="250656"/>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8" name="Rounded Rectangle 47"/>
            <p:cNvSpPr/>
            <p:nvPr/>
          </p:nvSpPr>
          <p:spPr>
            <a:xfrm>
              <a:off x="3926507" y="1483391"/>
              <a:ext cx="1089905" cy="43864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cell culture</a:t>
              </a:r>
              <a:endParaRPr lang="en-US" sz="1600" dirty="0"/>
            </a:p>
          </p:txBody>
        </p:sp>
        <p:sp>
          <p:nvSpPr>
            <p:cNvPr id="49" name="Rounded Rectangle 48"/>
            <p:cNvSpPr/>
            <p:nvPr/>
          </p:nvSpPr>
          <p:spPr>
            <a:xfrm>
              <a:off x="1601374" y="1922038"/>
              <a:ext cx="1816509" cy="438647"/>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organization</a:t>
              </a:r>
              <a:endParaRPr lang="en-US" sz="1600" dirty="0"/>
            </a:p>
          </p:txBody>
        </p:sp>
        <p:cxnSp>
          <p:nvCxnSpPr>
            <p:cNvPr id="50" name="Straight Arrow Connector 49"/>
            <p:cNvCxnSpPr>
              <a:stCxn id="38" idx="3"/>
              <a:endCxn id="49" idx="1"/>
            </p:cNvCxnSpPr>
            <p:nvPr/>
          </p:nvCxnSpPr>
          <p:spPr>
            <a:xfrm flipV="1">
              <a:off x="1165412" y="2141362"/>
              <a:ext cx="435962" cy="1441266"/>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1" name="Rounded Rectangle 50"/>
            <p:cNvSpPr/>
            <p:nvPr/>
          </p:nvSpPr>
          <p:spPr>
            <a:xfrm>
              <a:off x="1601374" y="4177934"/>
              <a:ext cx="1816509" cy="438647"/>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cell</a:t>
              </a:r>
              <a:br>
                <a:rPr lang="en-US" sz="1600" dirty="0" smtClean="0"/>
              </a:br>
              <a:r>
                <a:rPr lang="en-US" sz="1600" dirty="0" smtClean="0"/>
                <a:t>(Cell Ontology)</a:t>
              </a:r>
              <a:endParaRPr lang="en-US" sz="1600" dirty="0"/>
            </a:p>
          </p:txBody>
        </p:sp>
        <p:cxnSp>
          <p:nvCxnSpPr>
            <p:cNvPr id="52" name="Straight Arrow Connector 51"/>
            <p:cNvCxnSpPr>
              <a:stCxn id="38" idx="3"/>
              <a:endCxn id="51" idx="1"/>
            </p:cNvCxnSpPr>
            <p:nvPr/>
          </p:nvCxnSpPr>
          <p:spPr>
            <a:xfrm>
              <a:off x="1165412" y="3582628"/>
              <a:ext cx="435962" cy="81463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3" name="Rounded Rectangle 52"/>
            <p:cNvSpPr/>
            <p:nvPr/>
          </p:nvSpPr>
          <p:spPr>
            <a:xfrm>
              <a:off x="3926507" y="2095174"/>
              <a:ext cx="1089905" cy="43864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PCR product</a:t>
              </a:r>
              <a:endParaRPr lang="en-US" sz="1600" dirty="0"/>
            </a:p>
          </p:txBody>
        </p:sp>
        <p:cxnSp>
          <p:nvCxnSpPr>
            <p:cNvPr id="54" name="Straight Arrow Connector 53"/>
            <p:cNvCxnSpPr>
              <a:stCxn id="37" idx="3"/>
              <a:endCxn id="48" idx="1"/>
            </p:cNvCxnSpPr>
            <p:nvPr/>
          </p:nvCxnSpPr>
          <p:spPr>
            <a:xfrm>
              <a:off x="3417883" y="1577388"/>
              <a:ext cx="508624" cy="125327"/>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a:stCxn id="37" idx="3"/>
              <a:endCxn id="53" idx="1"/>
            </p:cNvCxnSpPr>
            <p:nvPr/>
          </p:nvCxnSpPr>
          <p:spPr>
            <a:xfrm>
              <a:off x="3417883" y="1577388"/>
              <a:ext cx="508624" cy="73711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grpSp>
      <p:grpSp>
        <p:nvGrpSpPr>
          <p:cNvPr id="83" name="Group 82"/>
          <p:cNvGrpSpPr/>
          <p:nvPr/>
        </p:nvGrpSpPr>
        <p:grpSpPr>
          <a:xfrm>
            <a:off x="3765358" y="1305479"/>
            <a:ext cx="5193575" cy="5111513"/>
            <a:chOff x="3745896" y="1295400"/>
            <a:chExt cx="4940904" cy="4574456"/>
          </a:xfrm>
        </p:grpSpPr>
        <p:sp>
          <p:nvSpPr>
            <p:cNvPr id="7" name="Rounded Rectangle 6"/>
            <p:cNvSpPr/>
            <p:nvPr/>
          </p:nvSpPr>
          <p:spPr>
            <a:xfrm>
              <a:off x="3745896" y="4303261"/>
              <a:ext cx="1162566" cy="43864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5061" tIns="47531" rIns="95061" bIns="47531" rtlCol="0" anchor="ctr"/>
            <a:lstStyle/>
            <a:p>
              <a:pPr algn="ctr"/>
              <a:r>
                <a:rPr lang="en-US" sz="1600" dirty="0" smtClean="0"/>
                <a:t>planned process</a:t>
              </a:r>
              <a:endParaRPr lang="en-US" sz="1600" dirty="0"/>
            </a:p>
          </p:txBody>
        </p:sp>
        <p:sp>
          <p:nvSpPr>
            <p:cNvPr id="8" name="Rounded Rectangle 7"/>
            <p:cNvSpPr/>
            <p:nvPr/>
          </p:nvSpPr>
          <p:spPr>
            <a:xfrm>
              <a:off x="5271763" y="5431209"/>
              <a:ext cx="1453207" cy="43864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5061" tIns="47531" rIns="95061" bIns="47531" rtlCol="0" anchor="ctr"/>
            <a:lstStyle/>
            <a:p>
              <a:pPr algn="ctr"/>
              <a:r>
                <a:rPr lang="en-US" sz="1600" dirty="0" smtClean="0"/>
                <a:t>material processing</a:t>
              </a:r>
              <a:endParaRPr lang="en-US" sz="1600" dirty="0"/>
            </a:p>
          </p:txBody>
        </p:sp>
        <p:sp>
          <p:nvSpPr>
            <p:cNvPr id="10" name="Rounded Rectangle 9"/>
            <p:cNvSpPr/>
            <p:nvPr/>
          </p:nvSpPr>
          <p:spPr>
            <a:xfrm>
              <a:off x="5271763" y="3739287"/>
              <a:ext cx="1453207" cy="43864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5061" tIns="47531" rIns="95061" bIns="47531" rtlCol="0" anchor="ctr"/>
            <a:lstStyle/>
            <a:p>
              <a:pPr algn="ctr"/>
              <a:r>
                <a:rPr lang="en-US" sz="1600" dirty="0" smtClean="0"/>
                <a:t>investigation</a:t>
              </a:r>
              <a:endParaRPr lang="en-US" sz="1600" dirty="0"/>
            </a:p>
          </p:txBody>
        </p:sp>
        <p:sp>
          <p:nvSpPr>
            <p:cNvPr id="11" name="Rounded Rectangle 10"/>
            <p:cNvSpPr/>
            <p:nvPr/>
          </p:nvSpPr>
          <p:spPr>
            <a:xfrm>
              <a:off x="5271763" y="4303261"/>
              <a:ext cx="1453207" cy="43864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5061" tIns="47531" rIns="95061" bIns="47531" rtlCol="0" anchor="ctr"/>
            <a:lstStyle/>
            <a:p>
              <a:pPr algn="ctr"/>
              <a:r>
                <a:rPr lang="en-US" sz="1600" dirty="0" smtClean="0"/>
                <a:t>study design execution</a:t>
              </a:r>
              <a:endParaRPr lang="en-US" sz="1600" dirty="0"/>
            </a:p>
          </p:txBody>
        </p:sp>
        <p:sp>
          <p:nvSpPr>
            <p:cNvPr id="12" name="Rounded Rectangle 11"/>
            <p:cNvSpPr/>
            <p:nvPr/>
          </p:nvSpPr>
          <p:spPr>
            <a:xfrm>
              <a:off x="5271763" y="4867235"/>
              <a:ext cx="1453207" cy="43864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5061" tIns="47531" rIns="95061" bIns="47531" rtlCol="0" anchor="ctr"/>
            <a:lstStyle/>
            <a:p>
              <a:pPr algn="ctr"/>
              <a:r>
                <a:rPr lang="en-US" sz="1600" dirty="0" smtClean="0"/>
                <a:t>assay</a:t>
              </a:r>
              <a:endParaRPr lang="en-US" sz="1600" dirty="0"/>
            </a:p>
          </p:txBody>
        </p:sp>
        <p:cxnSp>
          <p:nvCxnSpPr>
            <p:cNvPr id="14" name="Straight Arrow Connector 13"/>
            <p:cNvCxnSpPr>
              <a:stCxn id="7" idx="3"/>
              <a:endCxn id="10" idx="1"/>
            </p:cNvCxnSpPr>
            <p:nvPr/>
          </p:nvCxnSpPr>
          <p:spPr>
            <a:xfrm flipV="1">
              <a:off x="4908462" y="3958610"/>
              <a:ext cx="363302" cy="563974"/>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7" idx="3"/>
              <a:endCxn id="11" idx="1"/>
            </p:cNvCxnSpPr>
            <p:nvPr/>
          </p:nvCxnSpPr>
          <p:spPr>
            <a:xfrm>
              <a:off x="4908462" y="4522585"/>
              <a:ext cx="363302" cy="1306"/>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7" idx="3"/>
              <a:endCxn id="12" idx="1"/>
            </p:cNvCxnSpPr>
            <p:nvPr/>
          </p:nvCxnSpPr>
          <p:spPr>
            <a:xfrm>
              <a:off x="4908462" y="4522585"/>
              <a:ext cx="363302" cy="563974"/>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7" idx="3"/>
              <a:endCxn id="8" idx="1"/>
            </p:cNvCxnSpPr>
            <p:nvPr/>
          </p:nvCxnSpPr>
          <p:spPr>
            <a:xfrm>
              <a:off x="4908462" y="4522585"/>
              <a:ext cx="363302" cy="112794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9" name="Rounded Rectangle 18"/>
            <p:cNvSpPr/>
            <p:nvPr/>
          </p:nvSpPr>
          <p:spPr>
            <a:xfrm>
              <a:off x="7160932" y="5431209"/>
              <a:ext cx="1525868" cy="43864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5061" tIns="47531" rIns="95061" bIns="47531" rtlCol="0" anchor="ctr"/>
            <a:lstStyle/>
            <a:p>
              <a:pPr algn="ctr"/>
              <a:r>
                <a:rPr lang="en-US" sz="1600" dirty="0" smtClean="0"/>
                <a:t>material combination</a:t>
              </a:r>
              <a:endParaRPr lang="en-US" sz="1600" dirty="0"/>
            </a:p>
          </p:txBody>
        </p:sp>
        <p:sp>
          <p:nvSpPr>
            <p:cNvPr id="20" name="Rounded Rectangle 19"/>
            <p:cNvSpPr/>
            <p:nvPr/>
          </p:nvSpPr>
          <p:spPr>
            <a:xfrm>
              <a:off x="7160932" y="4743665"/>
              <a:ext cx="1525868" cy="43864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5061" tIns="47531" rIns="95061" bIns="47531" rtlCol="0" anchor="ctr"/>
            <a:lstStyle/>
            <a:p>
              <a:pPr algn="ctr"/>
              <a:r>
                <a:rPr lang="en-US" sz="1600" dirty="0" smtClean="0"/>
                <a:t>manufacturing</a:t>
              </a:r>
              <a:endParaRPr lang="en-US" sz="1600" dirty="0"/>
            </a:p>
          </p:txBody>
        </p:sp>
        <p:cxnSp>
          <p:nvCxnSpPr>
            <p:cNvPr id="21" name="Straight Arrow Connector 20"/>
            <p:cNvCxnSpPr>
              <a:stCxn id="8" idx="3"/>
              <a:endCxn id="19" idx="1"/>
            </p:cNvCxnSpPr>
            <p:nvPr/>
          </p:nvCxnSpPr>
          <p:spPr>
            <a:xfrm>
              <a:off x="6724970" y="5650533"/>
              <a:ext cx="435962" cy="1306"/>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8" idx="3"/>
              <a:endCxn id="20" idx="1"/>
            </p:cNvCxnSpPr>
            <p:nvPr/>
          </p:nvCxnSpPr>
          <p:spPr>
            <a:xfrm flipV="1">
              <a:off x="6724970" y="4962989"/>
              <a:ext cx="435962" cy="687544"/>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5452374" y="2110029"/>
              <a:ext cx="1307887" cy="689302"/>
            </a:xfrm>
            <a:prstGeom prst="round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lIns="95061" tIns="47531" rIns="95061" bIns="47531" rtlCol="0" anchor="ctr"/>
            <a:lstStyle/>
            <a:p>
              <a:pPr algn="ctr"/>
              <a:r>
                <a:rPr lang="en-US" sz="1600" dirty="0" smtClean="0"/>
                <a:t>Information content entity</a:t>
              </a:r>
              <a:endParaRPr lang="en-US" sz="1600" dirty="0"/>
            </a:p>
          </p:txBody>
        </p:sp>
        <p:sp>
          <p:nvSpPr>
            <p:cNvPr id="25" name="Rounded Rectangle 24"/>
            <p:cNvSpPr/>
            <p:nvPr/>
          </p:nvSpPr>
          <p:spPr>
            <a:xfrm>
              <a:off x="7123562" y="1295400"/>
              <a:ext cx="1453207" cy="438647"/>
            </a:xfrm>
            <a:prstGeom prst="round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lIns="95061" tIns="47531" rIns="95061" bIns="47531" rtlCol="0" anchor="ctr"/>
            <a:lstStyle/>
            <a:p>
              <a:pPr algn="ctr"/>
              <a:r>
                <a:rPr lang="en-US" sz="1600" dirty="0" smtClean="0"/>
                <a:t>data item</a:t>
              </a:r>
              <a:endParaRPr lang="en-US" sz="1600" dirty="0"/>
            </a:p>
          </p:txBody>
        </p:sp>
        <p:sp>
          <p:nvSpPr>
            <p:cNvPr id="26" name="Rounded Rectangle 25"/>
            <p:cNvSpPr/>
            <p:nvPr/>
          </p:nvSpPr>
          <p:spPr>
            <a:xfrm>
              <a:off x="7123562" y="1859374"/>
              <a:ext cx="1453207" cy="438647"/>
            </a:xfrm>
            <a:prstGeom prst="round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lIns="95061" tIns="47531" rIns="95061" bIns="47531" rtlCol="0" anchor="ctr"/>
            <a:lstStyle/>
            <a:p>
              <a:pPr algn="ctr"/>
              <a:r>
                <a:rPr lang="en-US" sz="1600" dirty="0" smtClean="0"/>
                <a:t>document</a:t>
              </a:r>
              <a:endParaRPr lang="en-US" sz="1600" dirty="0"/>
            </a:p>
          </p:txBody>
        </p:sp>
        <p:sp>
          <p:nvSpPr>
            <p:cNvPr id="27" name="Rounded Rectangle 26"/>
            <p:cNvSpPr/>
            <p:nvPr/>
          </p:nvSpPr>
          <p:spPr>
            <a:xfrm>
              <a:off x="7123562" y="2423348"/>
              <a:ext cx="1453207" cy="438647"/>
            </a:xfrm>
            <a:prstGeom prst="round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lIns="95061" tIns="47531" rIns="95061" bIns="47531" rtlCol="0" anchor="ctr"/>
            <a:lstStyle/>
            <a:p>
              <a:pPr algn="ctr"/>
              <a:r>
                <a:rPr lang="en-US" sz="1600" dirty="0" smtClean="0"/>
                <a:t>plan specification</a:t>
              </a:r>
              <a:endParaRPr lang="en-US" sz="1600" dirty="0"/>
            </a:p>
          </p:txBody>
        </p:sp>
        <p:sp>
          <p:nvSpPr>
            <p:cNvPr id="28" name="Rounded Rectangle 27"/>
            <p:cNvSpPr/>
            <p:nvPr/>
          </p:nvSpPr>
          <p:spPr>
            <a:xfrm>
              <a:off x="7123562" y="2987322"/>
              <a:ext cx="1453207" cy="689302"/>
            </a:xfrm>
            <a:prstGeom prst="round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lIns="95061" tIns="47531" rIns="95061" bIns="47531" rtlCol="0" anchor="ctr"/>
            <a:lstStyle/>
            <a:p>
              <a:pPr algn="ctr"/>
              <a:r>
                <a:rPr lang="en-US" sz="1600" dirty="0" smtClean="0"/>
                <a:t>dependent variable specification</a:t>
              </a:r>
              <a:endParaRPr lang="en-US" sz="1600" dirty="0"/>
            </a:p>
          </p:txBody>
        </p:sp>
        <p:cxnSp>
          <p:nvCxnSpPr>
            <p:cNvPr id="29" name="Straight Arrow Connector 28"/>
            <p:cNvCxnSpPr>
              <a:stCxn id="24" idx="3"/>
              <a:endCxn id="25" idx="1"/>
            </p:cNvCxnSpPr>
            <p:nvPr/>
          </p:nvCxnSpPr>
          <p:spPr>
            <a:xfrm flipV="1">
              <a:off x="6760260" y="1514723"/>
              <a:ext cx="363302" cy="939957"/>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stCxn id="24" idx="3"/>
              <a:endCxn id="26" idx="1"/>
            </p:cNvCxnSpPr>
            <p:nvPr/>
          </p:nvCxnSpPr>
          <p:spPr>
            <a:xfrm flipV="1">
              <a:off x="6760260" y="2078697"/>
              <a:ext cx="363302" cy="375983"/>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stCxn id="24" idx="3"/>
              <a:endCxn id="27" idx="1"/>
            </p:cNvCxnSpPr>
            <p:nvPr/>
          </p:nvCxnSpPr>
          <p:spPr>
            <a:xfrm>
              <a:off x="6760260" y="2454680"/>
              <a:ext cx="363302" cy="187991"/>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stCxn id="24" idx="3"/>
              <a:endCxn id="28" idx="1"/>
            </p:cNvCxnSpPr>
            <p:nvPr/>
          </p:nvCxnSpPr>
          <p:spPr>
            <a:xfrm>
              <a:off x="6760260" y="2454680"/>
              <a:ext cx="363302" cy="877293"/>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grpSp>
      <p:sp>
        <p:nvSpPr>
          <p:cNvPr id="3" name="Rectangle 2"/>
          <p:cNvSpPr/>
          <p:nvPr/>
        </p:nvSpPr>
        <p:spPr>
          <a:xfrm>
            <a:off x="7038566" y="6487190"/>
            <a:ext cx="2114970" cy="369332"/>
          </a:xfrm>
          <a:prstGeom prst="rect">
            <a:avLst/>
          </a:prstGeom>
        </p:spPr>
        <p:txBody>
          <a:bodyPr wrap="none">
            <a:spAutoFit/>
          </a:bodyPr>
          <a:lstStyle/>
          <a:p>
            <a:r>
              <a:rPr lang="en-US" b="1" i="1" dirty="0">
                <a:solidFill>
                  <a:srgbClr val="FFFFFF"/>
                </a:solidFill>
              </a:rPr>
              <a:t>High level overview</a:t>
            </a:r>
          </a:p>
        </p:txBody>
      </p:sp>
    </p:spTree>
    <p:extLst>
      <p:ext uri="{BB962C8B-B14F-4D97-AF65-F5344CB8AC3E}">
        <p14:creationId xmlns:p14="http://schemas.microsoft.com/office/powerpoint/2010/main" val="3152284857"/>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OBI uses BFO and IAO</a:t>
            </a:r>
            <a:endParaRPr lang="en-US" dirty="0"/>
          </a:p>
        </p:txBody>
      </p:sp>
      <p:sp>
        <p:nvSpPr>
          <p:cNvPr id="3" name="Content Placeholder 2"/>
          <p:cNvSpPr>
            <a:spLocks noGrp="1"/>
          </p:cNvSpPr>
          <p:nvPr>
            <p:ph idx="1"/>
          </p:nvPr>
        </p:nvSpPr>
        <p:spPr>
          <a:xfrm>
            <a:off x="457200" y="1411223"/>
            <a:ext cx="8229600" cy="4038268"/>
          </a:xfrm>
        </p:spPr>
        <p:txBody>
          <a:bodyPr/>
          <a:lstStyle/>
          <a:p>
            <a:r>
              <a:rPr lang="en-US" sz="2800" dirty="0" smtClean="0"/>
              <a:t>The Basic Formal Ontology (BFO) is used as the upper level ontology. </a:t>
            </a:r>
          </a:p>
          <a:p>
            <a:pPr lvl="1"/>
            <a:r>
              <a:rPr lang="en-US" sz="2400" dirty="0" smtClean="0"/>
              <a:t>Reality based.</a:t>
            </a:r>
          </a:p>
          <a:p>
            <a:pPr lvl="1"/>
            <a:r>
              <a:rPr lang="en-US" sz="2400" dirty="0" smtClean="0"/>
              <a:t>OBI is using a prerelease v2 </a:t>
            </a:r>
          </a:p>
          <a:p>
            <a:pPr lvl="2"/>
            <a:r>
              <a:rPr lang="en-US" sz="2000" dirty="0"/>
              <a:t>OBO format ID. simplified version of BFO v1. </a:t>
            </a:r>
            <a:endParaRPr lang="en-US" sz="2000" dirty="0" smtClean="0"/>
          </a:p>
          <a:p>
            <a:pPr lvl="2"/>
            <a:r>
              <a:rPr lang="en-US" sz="2000" dirty="0" smtClean="0"/>
              <a:t>includes </a:t>
            </a:r>
            <a:r>
              <a:rPr lang="en-US" sz="2000" dirty="0"/>
              <a:t>some relations. </a:t>
            </a:r>
            <a:r>
              <a:rPr lang="en-US" sz="2000" dirty="0" smtClean="0"/>
              <a:t>Import part of Relations Ontology used by OBI</a:t>
            </a:r>
          </a:p>
          <a:p>
            <a:pPr lvl="2"/>
            <a:r>
              <a:rPr lang="en-US" sz="2000" dirty="0" smtClean="0"/>
              <a:t>See BFO2 tutorial</a:t>
            </a:r>
          </a:p>
          <a:p>
            <a:r>
              <a:rPr lang="en-US" sz="2800" dirty="0" smtClean="0"/>
              <a:t>The Information Artifact Ontology (IAO) is used for general information content entities</a:t>
            </a:r>
          </a:p>
          <a:p>
            <a:pPr lvl="1"/>
            <a:r>
              <a:rPr lang="en-US" sz="2400" dirty="0" smtClean="0"/>
              <a:t>Originated as a branch of OBI and overlap in developers</a:t>
            </a:r>
            <a:endParaRPr lang="en-US" sz="2400" dirty="0"/>
          </a:p>
        </p:txBody>
      </p:sp>
      <p:sp>
        <p:nvSpPr>
          <p:cNvPr id="5" name="Rectangle 4"/>
          <p:cNvSpPr/>
          <p:nvPr/>
        </p:nvSpPr>
        <p:spPr>
          <a:xfrm>
            <a:off x="7038566" y="6487190"/>
            <a:ext cx="2114970" cy="369332"/>
          </a:xfrm>
          <a:prstGeom prst="rect">
            <a:avLst/>
          </a:prstGeom>
        </p:spPr>
        <p:txBody>
          <a:bodyPr wrap="none">
            <a:spAutoFit/>
          </a:bodyPr>
          <a:lstStyle/>
          <a:p>
            <a:r>
              <a:rPr lang="en-US" b="1" i="1" dirty="0">
                <a:solidFill>
                  <a:srgbClr val="FFFFFF"/>
                </a:solidFill>
              </a:rPr>
              <a:t>High level overview</a:t>
            </a:r>
          </a:p>
        </p:txBody>
      </p:sp>
    </p:spTree>
    <p:extLst>
      <p:ext uri="{BB962C8B-B14F-4D97-AF65-F5344CB8AC3E}">
        <p14:creationId xmlns:p14="http://schemas.microsoft.com/office/powerpoint/2010/main" val="2565768981"/>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material entity</a:t>
            </a:r>
            <a:endParaRPr lang="en-US" dirty="0"/>
          </a:p>
        </p:txBody>
      </p:sp>
      <p:sp>
        <p:nvSpPr>
          <p:cNvPr id="3" name="Content Placeholder 2"/>
          <p:cNvSpPr>
            <a:spLocks noGrp="1"/>
          </p:cNvSpPr>
          <p:nvPr>
            <p:ph idx="1"/>
          </p:nvPr>
        </p:nvSpPr>
        <p:spPr>
          <a:xfrm>
            <a:off x="457200" y="1284817"/>
            <a:ext cx="6361668" cy="5029200"/>
          </a:xfrm>
        </p:spPr>
        <p:txBody>
          <a:bodyPr>
            <a:noAutofit/>
          </a:bodyPr>
          <a:lstStyle/>
          <a:p>
            <a:r>
              <a:rPr lang="en-US" sz="2000" dirty="0"/>
              <a:t>merged </a:t>
            </a:r>
            <a:r>
              <a:rPr lang="en-US" sz="2000" dirty="0" err="1"/>
              <a:t>bfo:object</a:t>
            </a:r>
            <a:r>
              <a:rPr lang="en-US" sz="2000" dirty="0"/>
              <a:t>, object part, object aggregate </a:t>
            </a:r>
            <a:br>
              <a:rPr lang="en-US" sz="2000" dirty="0"/>
            </a:br>
            <a:r>
              <a:rPr lang="en-US" sz="2000" dirty="0"/>
              <a:t>(what is a cell inside my body?) </a:t>
            </a:r>
          </a:p>
          <a:p>
            <a:r>
              <a:rPr lang="en-US" sz="2000" dirty="0"/>
              <a:t>Import natural biomaterials (MIREOT mechanism), </a:t>
            </a:r>
            <a:br>
              <a:rPr lang="en-US" sz="2000" dirty="0"/>
            </a:br>
            <a:r>
              <a:rPr lang="en-US" sz="2000" dirty="0"/>
              <a:t>e.g. o</a:t>
            </a:r>
            <a:r>
              <a:rPr lang="en-US" sz="1800" dirty="0"/>
              <a:t>rganism (NCBI taxonomy), ‘gross anatomical part’ (CARO), ‘molecular entity’ (ChEBI)</a:t>
            </a:r>
          </a:p>
          <a:p>
            <a:pPr>
              <a:buNone/>
            </a:pPr>
            <a:r>
              <a:rPr lang="en-US" sz="2000" dirty="0"/>
              <a:t>OBI’s primary scope</a:t>
            </a:r>
          </a:p>
          <a:p>
            <a:r>
              <a:rPr lang="en-US" sz="2000" dirty="0"/>
              <a:t>‘processed material’</a:t>
            </a:r>
          </a:p>
          <a:p>
            <a:pPr lvl="1"/>
            <a:r>
              <a:rPr lang="en-US" sz="1800" dirty="0"/>
              <a:t>‘material entity’</a:t>
            </a:r>
          </a:p>
          <a:p>
            <a:pPr lvl="1"/>
            <a:r>
              <a:rPr lang="en-US" sz="1800" dirty="0" err="1"/>
              <a:t>specified_output_of</a:t>
            </a:r>
            <a:r>
              <a:rPr lang="en-US" sz="1800" dirty="0"/>
              <a:t> some 'material processing’</a:t>
            </a:r>
          </a:p>
          <a:p>
            <a:pPr lvl="1"/>
            <a:r>
              <a:rPr lang="en-US" sz="1800" dirty="0"/>
              <a:t>Some natural biomaterials can also be created (e.g. molecules) </a:t>
            </a:r>
            <a:br>
              <a:rPr lang="en-US" sz="1800" dirty="0"/>
            </a:br>
            <a:r>
              <a:rPr lang="en-US" sz="1800" dirty="0">
                <a:sym typeface="Wingdings" pitchFamily="2" charset="2"/>
              </a:rPr>
              <a:t> no asserted disjoint</a:t>
            </a:r>
          </a:p>
          <a:p>
            <a:r>
              <a:rPr lang="en-US" sz="2000" dirty="0">
                <a:sym typeface="Wingdings" pitchFamily="2" charset="2"/>
              </a:rPr>
              <a:t>specimen, study subject</a:t>
            </a:r>
          </a:p>
          <a:p>
            <a:pPr lvl="1"/>
            <a:r>
              <a:rPr lang="en-US" sz="1800" dirty="0">
                <a:sym typeface="Wingdings" pitchFamily="2" charset="2"/>
              </a:rPr>
              <a:t>material entities about which information is gathered during an investigation</a:t>
            </a:r>
          </a:p>
          <a:p>
            <a:pPr lvl="1"/>
            <a:r>
              <a:rPr lang="en-US" sz="1800" dirty="0">
                <a:sym typeface="Wingdings" pitchFamily="2" charset="2"/>
              </a:rPr>
              <a:t>may or may not be processed materials </a:t>
            </a:r>
          </a:p>
        </p:txBody>
      </p:sp>
      <p:sp>
        <p:nvSpPr>
          <p:cNvPr id="5" name="Rounded Rectangle 4"/>
          <p:cNvSpPr/>
          <p:nvPr/>
        </p:nvSpPr>
        <p:spPr>
          <a:xfrm>
            <a:off x="7254830" y="5086558"/>
            <a:ext cx="1816509" cy="438647"/>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gross anatomical part (CARO)</a:t>
            </a:r>
            <a:endParaRPr lang="en-US" sz="1400" dirty="0"/>
          </a:p>
        </p:txBody>
      </p:sp>
      <p:sp>
        <p:nvSpPr>
          <p:cNvPr id="6" name="Rounded Rectangle 5"/>
          <p:cNvSpPr/>
          <p:nvPr/>
        </p:nvSpPr>
        <p:spPr>
          <a:xfrm>
            <a:off x="7254830" y="3958610"/>
            <a:ext cx="1816509" cy="438647"/>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protein complex</a:t>
            </a:r>
            <a:br>
              <a:rPr lang="en-US" sz="1400" dirty="0" smtClean="0"/>
            </a:br>
            <a:r>
              <a:rPr lang="en-US" sz="1400" dirty="0" smtClean="0"/>
              <a:t>(Gene Ontology)</a:t>
            </a:r>
            <a:endParaRPr lang="en-US" sz="1400" dirty="0"/>
          </a:p>
        </p:txBody>
      </p:sp>
      <p:sp>
        <p:nvSpPr>
          <p:cNvPr id="7" name="Rounded Rectangle 6"/>
          <p:cNvSpPr/>
          <p:nvPr/>
        </p:nvSpPr>
        <p:spPr>
          <a:xfrm>
            <a:off x="7254830" y="3394636"/>
            <a:ext cx="1816509" cy="438647"/>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molecular entity (</a:t>
            </a:r>
            <a:r>
              <a:rPr lang="en-US" sz="1400" dirty="0" err="1" smtClean="0"/>
              <a:t>ChEBI</a:t>
            </a:r>
            <a:r>
              <a:rPr lang="en-US" sz="1400" dirty="0" smtClean="0"/>
              <a:t>)</a:t>
            </a:r>
            <a:endParaRPr lang="en-US" sz="1400" dirty="0"/>
          </a:p>
        </p:txBody>
      </p:sp>
      <p:sp>
        <p:nvSpPr>
          <p:cNvPr id="8" name="Rounded Rectangle 7"/>
          <p:cNvSpPr/>
          <p:nvPr/>
        </p:nvSpPr>
        <p:spPr>
          <a:xfrm>
            <a:off x="7254830" y="5650533"/>
            <a:ext cx="1816509" cy="438647"/>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organism </a:t>
            </a:r>
            <a:br>
              <a:rPr lang="en-US" sz="1400" dirty="0" smtClean="0"/>
            </a:br>
            <a:r>
              <a:rPr lang="en-US" sz="1400" dirty="0" smtClean="0"/>
              <a:t>(NCBI taxonomy)</a:t>
            </a:r>
            <a:endParaRPr lang="en-US" sz="1400" dirty="0"/>
          </a:p>
        </p:txBody>
      </p:sp>
      <p:sp>
        <p:nvSpPr>
          <p:cNvPr id="9" name="Rounded Rectangle 8"/>
          <p:cNvSpPr/>
          <p:nvPr/>
        </p:nvSpPr>
        <p:spPr>
          <a:xfrm>
            <a:off x="7254830" y="1702714"/>
            <a:ext cx="1816509" cy="43864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processed material</a:t>
            </a:r>
            <a:endParaRPr lang="en-US" sz="1400" dirty="0"/>
          </a:p>
        </p:txBody>
      </p:sp>
      <p:sp>
        <p:nvSpPr>
          <p:cNvPr id="10" name="Rounded Rectangle 9"/>
          <p:cNvSpPr/>
          <p:nvPr/>
        </p:nvSpPr>
        <p:spPr>
          <a:xfrm>
            <a:off x="5801623" y="3613959"/>
            <a:ext cx="1017245" cy="626638"/>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material entity (BFO)</a:t>
            </a:r>
            <a:endParaRPr lang="en-US" sz="1400" dirty="0"/>
          </a:p>
        </p:txBody>
      </p:sp>
      <p:sp>
        <p:nvSpPr>
          <p:cNvPr id="11" name="Rounded Rectangle 10"/>
          <p:cNvSpPr/>
          <p:nvPr/>
        </p:nvSpPr>
        <p:spPr>
          <a:xfrm>
            <a:off x="7254830" y="2830662"/>
            <a:ext cx="1816509" cy="438647"/>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Chemical solution</a:t>
            </a:r>
            <a:endParaRPr lang="en-US" sz="1400" dirty="0"/>
          </a:p>
        </p:txBody>
      </p:sp>
      <p:cxnSp>
        <p:nvCxnSpPr>
          <p:cNvPr id="12" name="Straight Arrow Connector 11"/>
          <p:cNvCxnSpPr>
            <a:stCxn id="10" idx="3"/>
            <a:endCxn id="11" idx="1"/>
          </p:cNvCxnSpPr>
          <p:nvPr/>
        </p:nvCxnSpPr>
        <p:spPr>
          <a:xfrm flipV="1">
            <a:off x="6818868" y="3049986"/>
            <a:ext cx="435962" cy="877292"/>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10" idx="3"/>
            <a:endCxn id="7" idx="1"/>
          </p:cNvCxnSpPr>
          <p:nvPr/>
        </p:nvCxnSpPr>
        <p:spPr>
          <a:xfrm flipV="1">
            <a:off x="6818868" y="3613960"/>
            <a:ext cx="435962" cy="31331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10" idx="3"/>
            <a:endCxn id="9" idx="1"/>
          </p:cNvCxnSpPr>
          <p:nvPr/>
        </p:nvCxnSpPr>
        <p:spPr>
          <a:xfrm flipV="1">
            <a:off x="6818868" y="1922038"/>
            <a:ext cx="435962" cy="200524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10" idx="3"/>
            <a:endCxn id="8" idx="1"/>
          </p:cNvCxnSpPr>
          <p:nvPr/>
        </p:nvCxnSpPr>
        <p:spPr>
          <a:xfrm>
            <a:off x="6818868" y="3927278"/>
            <a:ext cx="435962" cy="1942579"/>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10" idx="3"/>
            <a:endCxn id="5" idx="1"/>
          </p:cNvCxnSpPr>
          <p:nvPr/>
        </p:nvCxnSpPr>
        <p:spPr>
          <a:xfrm>
            <a:off x="6818868" y="3927278"/>
            <a:ext cx="435962" cy="1378604"/>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10" idx="3"/>
            <a:endCxn id="6" idx="1"/>
          </p:cNvCxnSpPr>
          <p:nvPr/>
        </p:nvCxnSpPr>
        <p:spPr>
          <a:xfrm>
            <a:off x="6818868" y="3927278"/>
            <a:ext cx="435962" cy="250656"/>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9" name="Rounded Rectangle 18"/>
          <p:cNvSpPr/>
          <p:nvPr/>
        </p:nvSpPr>
        <p:spPr>
          <a:xfrm>
            <a:off x="7254830" y="2266688"/>
            <a:ext cx="1816509" cy="438647"/>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organization</a:t>
            </a:r>
            <a:endParaRPr lang="en-US" sz="1400" dirty="0"/>
          </a:p>
        </p:txBody>
      </p:sp>
      <p:cxnSp>
        <p:nvCxnSpPr>
          <p:cNvPr id="20" name="Straight Arrow Connector 19"/>
          <p:cNvCxnSpPr>
            <a:stCxn id="10" idx="3"/>
            <a:endCxn id="19" idx="1"/>
          </p:cNvCxnSpPr>
          <p:nvPr/>
        </p:nvCxnSpPr>
        <p:spPr>
          <a:xfrm flipV="1">
            <a:off x="6818868" y="2486012"/>
            <a:ext cx="435962" cy="1441266"/>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1" name="Rounded Rectangle 20"/>
          <p:cNvSpPr/>
          <p:nvPr/>
        </p:nvSpPr>
        <p:spPr>
          <a:xfrm>
            <a:off x="7254830" y="4522584"/>
            <a:ext cx="1816509" cy="438647"/>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cell</a:t>
            </a:r>
            <a:br>
              <a:rPr lang="en-US" sz="1400" dirty="0" smtClean="0"/>
            </a:br>
            <a:r>
              <a:rPr lang="en-US" sz="1400" dirty="0" smtClean="0"/>
              <a:t>(Cell Ontology)</a:t>
            </a:r>
            <a:endParaRPr lang="en-US" sz="1400" dirty="0"/>
          </a:p>
        </p:txBody>
      </p:sp>
      <p:cxnSp>
        <p:nvCxnSpPr>
          <p:cNvPr id="22" name="Straight Arrow Connector 21"/>
          <p:cNvCxnSpPr>
            <a:stCxn id="10" idx="3"/>
            <a:endCxn id="21" idx="1"/>
          </p:cNvCxnSpPr>
          <p:nvPr/>
        </p:nvCxnSpPr>
        <p:spPr>
          <a:xfrm>
            <a:off x="6818868" y="3927278"/>
            <a:ext cx="435962" cy="81463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a:off x="7038566" y="6498046"/>
            <a:ext cx="2114970" cy="369332"/>
          </a:xfrm>
          <a:prstGeom prst="rect">
            <a:avLst/>
          </a:prstGeom>
        </p:spPr>
        <p:txBody>
          <a:bodyPr wrap="none">
            <a:spAutoFit/>
          </a:bodyPr>
          <a:lstStyle/>
          <a:p>
            <a:r>
              <a:rPr lang="en-US" b="1" i="1" dirty="0">
                <a:solidFill>
                  <a:srgbClr val="FFFFFF"/>
                </a:solidFill>
              </a:rPr>
              <a:t>High level overview</a:t>
            </a:r>
          </a:p>
        </p:txBody>
      </p:sp>
    </p:spTree>
    <p:extLst>
      <p:ext uri="{BB962C8B-B14F-4D97-AF65-F5344CB8AC3E}">
        <p14:creationId xmlns:p14="http://schemas.microsoft.com/office/powerpoint/2010/main" val="1235077988"/>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planned process</a:t>
            </a:r>
            <a:endParaRPr lang="en-US" dirty="0"/>
          </a:p>
        </p:txBody>
      </p:sp>
      <p:sp>
        <p:nvSpPr>
          <p:cNvPr id="5" name="Content Placeholder 4"/>
          <p:cNvSpPr>
            <a:spLocks noGrp="1"/>
          </p:cNvSpPr>
          <p:nvPr>
            <p:ph idx="1"/>
          </p:nvPr>
        </p:nvSpPr>
        <p:spPr/>
        <p:txBody>
          <a:bodyPr>
            <a:normAutofit/>
          </a:bodyPr>
          <a:lstStyle/>
          <a:p>
            <a:r>
              <a:rPr lang="en-US" sz="2400" dirty="0"/>
              <a:t>realizes a ‘plan specification’ which includes an ‘objective specification’ (describing the desired endpoint)</a:t>
            </a:r>
          </a:p>
          <a:p>
            <a:r>
              <a:rPr lang="en-US" sz="2400" dirty="0"/>
              <a:t>has specified inputs and outputs </a:t>
            </a:r>
            <a:br>
              <a:rPr lang="en-US" sz="2400" dirty="0"/>
            </a:br>
            <a:r>
              <a:rPr lang="en-US" sz="2400" dirty="0"/>
              <a:t>(=participants called out in the specification)</a:t>
            </a:r>
          </a:p>
          <a:p>
            <a:r>
              <a:rPr lang="en-US" sz="2400" dirty="0"/>
              <a:t>high level classes: </a:t>
            </a:r>
          </a:p>
          <a:p>
            <a:pPr lvl="1"/>
            <a:r>
              <a:rPr lang="en-US" sz="2000" dirty="0"/>
              <a:t>‘material processing’ (input: material, output: material)</a:t>
            </a:r>
          </a:p>
          <a:p>
            <a:pPr lvl="1"/>
            <a:r>
              <a:rPr lang="en-US" sz="2000" dirty="0"/>
              <a:t>assay (input: material, output: data item)</a:t>
            </a:r>
          </a:p>
          <a:p>
            <a:pPr lvl="1"/>
            <a:r>
              <a:rPr lang="en-US" sz="2000" dirty="0"/>
              <a:t>‘data transformation’ (</a:t>
            </a:r>
            <a:r>
              <a:rPr lang="en-US" sz="2000" dirty="0" err="1"/>
              <a:t>input:data</a:t>
            </a:r>
            <a:r>
              <a:rPr lang="en-US" sz="2000" dirty="0"/>
              <a:t> item </a:t>
            </a:r>
            <a:r>
              <a:rPr lang="en-US" sz="2000" dirty="0" err="1"/>
              <a:t>output:data</a:t>
            </a:r>
            <a:r>
              <a:rPr lang="en-US" sz="2000" dirty="0"/>
              <a:t> item)</a:t>
            </a:r>
          </a:p>
          <a:p>
            <a:endParaRPr lang="en-US" sz="2400" dirty="0"/>
          </a:p>
          <a:p>
            <a:endParaRPr lang="en-US" sz="2400" dirty="0"/>
          </a:p>
        </p:txBody>
      </p:sp>
      <p:sp>
        <p:nvSpPr>
          <p:cNvPr id="6" name="Rounded Rectangle 5"/>
          <p:cNvSpPr/>
          <p:nvPr/>
        </p:nvSpPr>
        <p:spPr>
          <a:xfrm>
            <a:off x="6020790" y="4785274"/>
            <a:ext cx="1162566" cy="43864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5061" tIns="47531" rIns="95061" bIns="47531" rtlCol="0" anchor="ctr"/>
          <a:lstStyle/>
          <a:p>
            <a:pPr algn="ctr"/>
            <a:r>
              <a:rPr lang="en-US" sz="1400" dirty="0" smtClean="0"/>
              <a:t>planned process</a:t>
            </a:r>
            <a:endParaRPr lang="en-US" sz="1400" dirty="0"/>
          </a:p>
        </p:txBody>
      </p:sp>
      <p:sp>
        <p:nvSpPr>
          <p:cNvPr id="7" name="Rounded Rectangle 6"/>
          <p:cNvSpPr/>
          <p:nvPr/>
        </p:nvSpPr>
        <p:spPr>
          <a:xfrm>
            <a:off x="7546657" y="5913222"/>
            <a:ext cx="1453207" cy="43864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5061" tIns="47531" rIns="95061" bIns="47531" rtlCol="0" anchor="ctr"/>
          <a:lstStyle/>
          <a:p>
            <a:pPr algn="ctr"/>
            <a:r>
              <a:rPr lang="en-US" sz="1400" dirty="0" smtClean="0"/>
              <a:t>material processing</a:t>
            </a:r>
            <a:endParaRPr lang="en-US" sz="1400" dirty="0"/>
          </a:p>
        </p:txBody>
      </p:sp>
      <p:sp>
        <p:nvSpPr>
          <p:cNvPr id="8" name="Rounded Rectangle 7"/>
          <p:cNvSpPr/>
          <p:nvPr/>
        </p:nvSpPr>
        <p:spPr>
          <a:xfrm>
            <a:off x="7546657" y="4221300"/>
            <a:ext cx="1453207" cy="43864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5061" tIns="47531" rIns="95061" bIns="47531" rtlCol="0" anchor="ctr"/>
          <a:lstStyle/>
          <a:p>
            <a:pPr algn="ctr"/>
            <a:r>
              <a:rPr lang="en-US" sz="1400" dirty="0" smtClean="0"/>
              <a:t>investigation</a:t>
            </a:r>
            <a:endParaRPr lang="en-US" sz="1400" dirty="0"/>
          </a:p>
        </p:txBody>
      </p:sp>
      <p:sp>
        <p:nvSpPr>
          <p:cNvPr id="9" name="Rounded Rectangle 8"/>
          <p:cNvSpPr/>
          <p:nvPr/>
        </p:nvSpPr>
        <p:spPr>
          <a:xfrm>
            <a:off x="7546657" y="4785274"/>
            <a:ext cx="1453207" cy="43864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5061" tIns="47531" rIns="95061" bIns="47531" rtlCol="0" anchor="ctr"/>
          <a:lstStyle/>
          <a:p>
            <a:pPr algn="ctr"/>
            <a:r>
              <a:rPr lang="en-US" sz="1400" dirty="0" smtClean="0"/>
              <a:t>study design execution</a:t>
            </a:r>
            <a:endParaRPr lang="en-US" sz="1400" dirty="0"/>
          </a:p>
        </p:txBody>
      </p:sp>
      <p:sp>
        <p:nvSpPr>
          <p:cNvPr id="10" name="Rounded Rectangle 9"/>
          <p:cNvSpPr/>
          <p:nvPr/>
        </p:nvSpPr>
        <p:spPr>
          <a:xfrm>
            <a:off x="7546657" y="5349248"/>
            <a:ext cx="1453207" cy="43864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5061" tIns="47531" rIns="95061" bIns="47531" rtlCol="0" anchor="ctr"/>
          <a:lstStyle/>
          <a:p>
            <a:pPr algn="ctr"/>
            <a:r>
              <a:rPr lang="en-US" sz="1400" dirty="0" smtClean="0"/>
              <a:t>assay</a:t>
            </a:r>
            <a:endParaRPr lang="en-US" sz="1400" dirty="0"/>
          </a:p>
        </p:txBody>
      </p:sp>
      <p:cxnSp>
        <p:nvCxnSpPr>
          <p:cNvPr id="11" name="Straight Arrow Connector 10"/>
          <p:cNvCxnSpPr>
            <a:stCxn id="6" idx="3"/>
            <a:endCxn id="8" idx="1"/>
          </p:cNvCxnSpPr>
          <p:nvPr/>
        </p:nvCxnSpPr>
        <p:spPr>
          <a:xfrm flipV="1">
            <a:off x="7183356" y="4440623"/>
            <a:ext cx="363302" cy="563974"/>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6" idx="3"/>
            <a:endCxn id="9" idx="1"/>
          </p:cNvCxnSpPr>
          <p:nvPr/>
        </p:nvCxnSpPr>
        <p:spPr>
          <a:xfrm>
            <a:off x="7183356" y="5004598"/>
            <a:ext cx="363302" cy="1306"/>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6" idx="3"/>
            <a:endCxn id="10" idx="1"/>
          </p:cNvCxnSpPr>
          <p:nvPr/>
        </p:nvCxnSpPr>
        <p:spPr>
          <a:xfrm>
            <a:off x="7183356" y="5004598"/>
            <a:ext cx="363302" cy="563974"/>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6" idx="3"/>
            <a:endCxn id="7" idx="1"/>
          </p:cNvCxnSpPr>
          <p:nvPr/>
        </p:nvCxnSpPr>
        <p:spPr>
          <a:xfrm>
            <a:off x="7183356" y="5004598"/>
            <a:ext cx="363302" cy="112794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7038566" y="6487190"/>
            <a:ext cx="2114970" cy="369332"/>
          </a:xfrm>
          <a:prstGeom prst="rect">
            <a:avLst/>
          </a:prstGeom>
        </p:spPr>
        <p:txBody>
          <a:bodyPr wrap="none">
            <a:spAutoFit/>
          </a:bodyPr>
          <a:lstStyle/>
          <a:p>
            <a:r>
              <a:rPr lang="en-US" b="1" i="1" dirty="0">
                <a:solidFill>
                  <a:srgbClr val="FFFFFF"/>
                </a:solidFill>
              </a:rPr>
              <a:t>High level overview</a:t>
            </a:r>
          </a:p>
        </p:txBody>
      </p:sp>
    </p:spTree>
    <p:extLst>
      <p:ext uri="{BB962C8B-B14F-4D97-AF65-F5344CB8AC3E}">
        <p14:creationId xmlns:p14="http://schemas.microsoft.com/office/powerpoint/2010/main" val="3539025255"/>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information content entity</a:t>
            </a:r>
            <a:endParaRPr lang="en-US" dirty="0"/>
          </a:p>
        </p:txBody>
      </p:sp>
      <p:sp>
        <p:nvSpPr>
          <p:cNvPr id="3" name="Content Placeholder 2"/>
          <p:cNvSpPr>
            <a:spLocks noGrp="1"/>
          </p:cNvSpPr>
          <p:nvPr>
            <p:ph idx="1"/>
          </p:nvPr>
        </p:nvSpPr>
        <p:spPr>
          <a:xfrm>
            <a:off x="171340" y="1447800"/>
            <a:ext cx="7226506" cy="4876800"/>
          </a:xfrm>
        </p:spPr>
        <p:txBody>
          <a:bodyPr>
            <a:normAutofit/>
          </a:bodyPr>
          <a:lstStyle/>
          <a:p>
            <a:r>
              <a:rPr lang="en-US" sz="2800" dirty="0"/>
              <a:t>Defined in IAO, a separate effort spawned from OBI, that is still tightly interlinked</a:t>
            </a:r>
          </a:p>
          <a:p>
            <a:r>
              <a:rPr lang="en-US" sz="2800" dirty="0"/>
              <a:t>every ‘information content entity’ </a:t>
            </a:r>
            <a:r>
              <a:rPr lang="en-US" sz="2800" dirty="0" err="1"/>
              <a:t>is_about</a:t>
            </a:r>
            <a:r>
              <a:rPr lang="en-US" sz="2800" dirty="0"/>
              <a:t> something</a:t>
            </a:r>
          </a:p>
          <a:p>
            <a:r>
              <a:rPr lang="en-US" sz="2800" dirty="0"/>
              <a:t>Examples: ‘plan specification’, ‘journal article’, ‘data item’</a:t>
            </a:r>
          </a:p>
          <a:p>
            <a:r>
              <a:rPr lang="en-US" sz="2800" dirty="0"/>
              <a:t>OBI subclasses these, e.g.: ‘study design’, ‘dependent variable specification’, ‘measurement datum’</a:t>
            </a:r>
          </a:p>
          <a:p>
            <a:endParaRPr lang="en-US" sz="2800" dirty="0"/>
          </a:p>
          <a:p>
            <a:endParaRPr lang="en-US" sz="2800" dirty="0"/>
          </a:p>
        </p:txBody>
      </p:sp>
      <p:grpSp>
        <p:nvGrpSpPr>
          <p:cNvPr id="14" name="Group 13"/>
          <p:cNvGrpSpPr/>
          <p:nvPr/>
        </p:nvGrpSpPr>
        <p:grpSpPr>
          <a:xfrm>
            <a:off x="6208546" y="3909606"/>
            <a:ext cx="2846383" cy="2514239"/>
            <a:chOff x="5770758" y="2817941"/>
            <a:chExt cx="3284172" cy="2660788"/>
          </a:xfrm>
          <a:solidFill>
            <a:srgbClr val="8064A2"/>
          </a:solidFill>
        </p:grpSpPr>
        <p:sp>
          <p:nvSpPr>
            <p:cNvPr id="5" name="Rounded Rectangle 4"/>
            <p:cNvSpPr/>
            <p:nvPr/>
          </p:nvSpPr>
          <p:spPr>
            <a:xfrm>
              <a:off x="5770758" y="3728210"/>
              <a:ext cx="1374771" cy="770228"/>
            </a:xfrm>
            <a:prstGeom prst="roundRect">
              <a:avLst/>
            </a:prstGeom>
            <a:grpFill/>
          </p:spPr>
          <p:style>
            <a:lnRef idx="2">
              <a:schemeClr val="accent1">
                <a:shade val="50000"/>
              </a:schemeClr>
            </a:lnRef>
            <a:fillRef idx="1">
              <a:schemeClr val="accent1"/>
            </a:fillRef>
            <a:effectRef idx="0">
              <a:schemeClr val="accent1"/>
            </a:effectRef>
            <a:fontRef idx="minor">
              <a:schemeClr val="lt1"/>
            </a:fontRef>
          </p:style>
          <p:txBody>
            <a:bodyPr lIns="95061" tIns="47531" rIns="95061" bIns="47531" rtlCol="0" anchor="ctr"/>
            <a:lstStyle/>
            <a:p>
              <a:pPr algn="ctr"/>
              <a:r>
                <a:rPr lang="en-US" sz="1400" dirty="0" smtClean="0"/>
                <a:t>Information content entity</a:t>
              </a:r>
              <a:endParaRPr lang="en-US" sz="1400" dirty="0"/>
            </a:p>
          </p:txBody>
        </p:sp>
        <p:sp>
          <p:nvSpPr>
            <p:cNvPr id="6" name="Rounded Rectangle 5"/>
            <p:cNvSpPr/>
            <p:nvPr/>
          </p:nvSpPr>
          <p:spPr>
            <a:xfrm>
              <a:off x="7527408" y="2817941"/>
              <a:ext cx="1527522" cy="490146"/>
            </a:xfrm>
            <a:prstGeom prst="roundRect">
              <a:avLst/>
            </a:prstGeom>
            <a:grpFill/>
          </p:spPr>
          <p:style>
            <a:lnRef idx="2">
              <a:schemeClr val="accent1">
                <a:shade val="50000"/>
              </a:schemeClr>
            </a:lnRef>
            <a:fillRef idx="1">
              <a:schemeClr val="accent1"/>
            </a:fillRef>
            <a:effectRef idx="0">
              <a:schemeClr val="accent1"/>
            </a:effectRef>
            <a:fontRef idx="minor">
              <a:schemeClr val="lt1"/>
            </a:fontRef>
          </p:style>
          <p:txBody>
            <a:bodyPr lIns="95061" tIns="47531" rIns="95061" bIns="47531" rtlCol="0" anchor="ctr"/>
            <a:lstStyle/>
            <a:p>
              <a:pPr algn="ctr"/>
              <a:r>
                <a:rPr lang="en-US" sz="1400" dirty="0" smtClean="0"/>
                <a:t>data item</a:t>
              </a:r>
              <a:endParaRPr lang="en-US" sz="1400" dirty="0"/>
            </a:p>
          </p:txBody>
        </p:sp>
        <p:sp>
          <p:nvSpPr>
            <p:cNvPr id="7" name="Rounded Rectangle 6"/>
            <p:cNvSpPr/>
            <p:nvPr/>
          </p:nvSpPr>
          <p:spPr>
            <a:xfrm>
              <a:off x="7527408" y="3448128"/>
              <a:ext cx="1527522" cy="490146"/>
            </a:xfrm>
            <a:prstGeom prst="roundRect">
              <a:avLst/>
            </a:prstGeom>
            <a:grpFill/>
          </p:spPr>
          <p:style>
            <a:lnRef idx="2">
              <a:schemeClr val="accent1">
                <a:shade val="50000"/>
              </a:schemeClr>
            </a:lnRef>
            <a:fillRef idx="1">
              <a:schemeClr val="accent1"/>
            </a:fillRef>
            <a:effectRef idx="0">
              <a:schemeClr val="accent1"/>
            </a:effectRef>
            <a:fontRef idx="minor">
              <a:schemeClr val="lt1"/>
            </a:fontRef>
          </p:style>
          <p:txBody>
            <a:bodyPr lIns="95061" tIns="47531" rIns="95061" bIns="47531" rtlCol="0" anchor="ctr"/>
            <a:lstStyle/>
            <a:p>
              <a:pPr algn="ctr"/>
              <a:r>
                <a:rPr lang="en-US" sz="1400" dirty="0" smtClean="0"/>
                <a:t>documen</a:t>
              </a:r>
              <a:r>
                <a:rPr lang="en-US" sz="1400" dirty="0" smtClean="0"/>
                <a:t>t</a:t>
              </a:r>
              <a:endParaRPr lang="en-US" sz="1400" dirty="0"/>
            </a:p>
          </p:txBody>
        </p:sp>
        <p:sp>
          <p:nvSpPr>
            <p:cNvPr id="8" name="Rounded Rectangle 7"/>
            <p:cNvSpPr/>
            <p:nvPr/>
          </p:nvSpPr>
          <p:spPr>
            <a:xfrm>
              <a:off x="7527408" y="4078314"/>
              <a:ext cx="1527522" cy="490146"/>
            </a:xfrm>
            <a:prstGeom prst="roundRect">
              <a:avLst/>
            </a:prstGeom>
            <a:grpFill/>
          </p:spPr>
          <p:style>
            <a:lnRef idx="2">
              <a:schemeClr val="accent1">
                <a:shade val="50000"/>
              </a:schemeClr>
            </a:lnRef>
            <a:fillRef idx="1">
              <a:schemeClr val="accent1"/>
            </a:fillRef>
            <a:effectRef idx="0">
              <a:schemeClr val="accent1"/>
            </a:effectRef>
            <a:fontRef idx="minor">
              <a:schemeClr val="lt1"/>
            </a:fontRef>
          </p:style>
          <p:txBody>
            <a:bodyPr lIns="95061" tIns="47531" rIns="95061" bIns="47531" rtlCol="0" anchor="ctr"/>
            <a:lstStyle/>
            <a:p>
              <a:pPr algn="ctr"/>
              <a:r>
                <a:rPr lang="en-US" sz="1400" dirty="0" smtClean="0"/>
                <a:t>plan specification</a:t>
              </a:r>
              <a:endParaRPr lang="en-US" sz="1400" dirty="0"/>
            </a:p>
          </p:txBody>
        </p:sp>
        <p:sp>
          <p:nvSpPr>
            <p:cNvPr id="9" name="Rounded Rectangle 8"/>
            <p:cNvSpPr/>
            <p:nvPr/>
          </p:nvSpPr>
          <p:spPr>
            <a:xfrm>
              <a:off x="7527408" y="4708501"/>
              <a:ext cx="1527522" cy="770228"/>
            </a:xfrm>
            <a:prstGeom prst="roundRect">
              <a:avLst/>
            </a:prstGeom>
            <a:grpFill/>
          </p:spPr>
          <p:style>
            <a:lnRef idx="2">
              <a:schemeClr val="accent1">
                <a:shade val="50000"/>
              </a:schemeClr>
            </a:lnRef>
            <a:fillRef idx="1">
              <a:schemeClr val="accent1"/>
            </a:fillRef>
            <a:effectRef idx="0">
              <a:schemeClr val="accent1"/>
            </a:effectRef>
            <a:fontRef idx="minor">
              <a:schemeClr val="lt1"/>
            </a:fontRef>
          </p:style>
          <p:txBody>
            <a:bodyPr lIns="95061" tIns="47531" rIns="95061" bIns="47531" rtlCol="0" anchor="ctr"/>
            <a:lstStyle/>
            <a:p>
              <a:pPr algn="ctr"/>
              <a:r>
                <a:rPr lang="en-US" sz="1400" dirty="0" smtClean="0"/>
                <a:t>dependent variable specification</a:t>
              </a:r>
              <a:endParaRPr lang="en-US" sz="1400" dirty="0"/>
            </a:p>
          </p:txBody>
        </p:sp>
        <p:cxnSp>
          <p:nvCxnSpPr>
            <p:cNvPr id="10" name="Straight Arrow Connector 9"/>
            <p:cNvCxnSpPr/>
            <p:nvPr/>
          </p:nvCxnSpPr>
          <p:spPr>
            <a:xfrm flipV="1">
              <a:off x="7124812" y="3203054"/>
              <a:ext cx="381881" cy="1050311"/>
            </a:xfrm>
            <a:prstGeom prst="straightConnector1">
              <a:avLst/>
            </a:prstGeom>
            <a:grpFill/>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V="1">
              <a:off x="7124812" y="3833241"/>
              <a:ext cx="381881" cy="420125"/>
            </a:xfrm>
            <a:prstGeom prst="straightConnector1">
              <a:avLst/>
            </a:prstGeom>
            <a:grpFill/>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7124812" y="4253365"/>
              <a:ext cx="381881" cy="210062"/>
            </a:xfrm>
            <a:prstGeom prst="straightConnector1">
              <a:avLst/>
            </a:prstGeom>
            <a:grpFill/>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7124812" y="4253365"/>
              <a:ext cx="381881" cy="980290"/>
            </a:xfrm>
            <a:prstGeom prst="straightConnector1">
              <a:avLst/>
            </a:prstGeom>
            <a:grpFill/>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grpSp>
      <p:sp>
        <p:nvSpPr>
          <p:cNvPr id="15" name="Rectangle 14"/>
          <p:cNvSpPr/>
          <p:nvPr/>
        </p:nvSpPr>
        <p:spPr>
          <a:xfrm>
            <a:off x="7038566" y="6487190"/>
            <a:ext cx="2114970" cy="369332"/>
          </a:xfrm>
          <a:prstGeom prst="rect">
            <a:avLst/>
          </a:prstGeom>
        </p:spPr>
        <p:txBody>
          <a:bodyPr wrap="none">
            <a:spAutoFit/>
          </a:bodyPr>
          <a:lstStyle/>
          <a:p>
            <a:r>
              <a:rPr lang="en-US" b="1" i="1" dirty="0">
                <a:solidFill>
                  <a:srgbClr val="FFFFFF"/>
                </a:solidFill>
              </a:rPr>
              <a:t>High level overview</a:t>
            </a:r>
          </a:p>
        </p:txBody>
      </p:sp>
    </p:spTree>
    <p:extLst>
      <p:ext uri="{BB962C8B-B14F-4D97-AF65-F5344CB8AC3E}">
        <p14:creationId xmlns:p14="http://schemas.microsoft.com/office/powerpoint/2010/main" val="2222275178"/>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t>
            </a:r>
            <a:r>
              <a:rPr lang="en-US" dirty="0" smtClean="0"/>
              <a:t>oles and qualities</a:t>
            </a:r>
            <a:endParaRPr lang="en-US" dirty="0"/>
          </a:p>
        </p:txBody>
      </p:sp>
      <p:sp>
        <p:nvSpPr>
          <p:cNvPr id="3" name="Content Placeholder 2"/>
          <p:cNvSpPr>
            <a:spLocks noGrp="1"/>
          </p:cNvSpPr>
          <p:nvPr>
            <p:ph idx="1"/>
          </p:nvPr>
        </p:nvSpPr>
        <p:spPr/>
        <p:txBody>
          <a:bodyPr>
            <a:normAutofit/>
          </a:bodyPr>
          <a:lstStyle/>
          <a:p>
            <a:r>
              <a:rPr lang="en-US" sz="2800" dirty="0"/>
              <a:t>Specifically dependent continuants from BFO</a:t>
            </a:r>
          </a:p>
          <a:p>
            <a:r>
              <a:rPr lang="en-US" sz="2800" dirty="0"/>
              <a:t>quality </a:t>
            </a:r>
          </a:p>
          <a:p>
            <a:pPr lvl="1"/>
            <a:r>
              <a:rPr lang="en-US" sz="2400" dirty="0"/>
              <a:t>Subclasses imported from PATO</a:t>
            </a:r>
          </a:p>
          <a:p>
            <a:pPr lvl="1"/>
            <a:r>
              <a:rPr lang="en-US" sz="2400" dirty="0"/>
              <a:t>length, ‘biological sex’, ‘biomaterial purity’</a:t>
            </a:r>
          </a:p>
          <a:p>
            <a:r>
              <a:rPr lang="en-US" sz="2800" dirty="0"/>
              <a:t>roles </a:t>
            </a:r>
          </a:p>
          <a:p>
            <a:pPr lvl="1"/>
            <a:r>
              <a:rPr lang="en-US" sz="2400" dirty="0"/>
              <a:t>Realized in some process</a:t>
            </a:r>
          </a:p>
          <a:p>
            <a:pPr lvl="1"/>
            <a:r>
              <a:rPr lang="en-US" sz="2400" dirty="0"/>
              <a:t>‘specimen role’, ‘</a:t>
            </a:r>
            <a:r>
              <a:rPr lang="en-US" sz="2400" dirty="0" err="1"/>
              <a:t>analyte</a:t>
            </a:r>
            <a:r>
              <a:rPr lang="en-US" sz="2400" dirty="0"/>
              <a:t> role’</a:t>
            </a:r>
          </a:p>
          <a:p>
            <a:endParaRPr lang="en-US" sz="2800" dirty="0"/>
          </a:p>
        </p:txBody>
      </p:sp>
      <p:sp>
        <p:nvSpPr>
          <p:cNvPr id="4" name="Rectangle 3"/>
          <p:cNvSpPr/>
          <p:nvPr/>
        </p:nvSpPr>
        <p:spPr>
          <a:xfrm>
            <a:off x="7038566" y="6487190"/>
            <a:ext cx="2114970" cy="369332"/>
          </a:xfrm>
          <a:prstGeom prst="rect">
            <a:avLst/>
          </a:prstGeom>
        </p:spPr>
        <p:txBody>
          <a:bodyPr wrap="none">
            <a:spAutoFit/>
          </a:bodyPr>
          <a:lstStyle/>
          <a:p>
            <a:r>
              <a:rPr lang="en-US" b="1" i="1" dirty="0">
                <a:solidFill>
                  <a:srgbClr val="FFFFFF"/>
                </a:solidFill>
              </a:rPr>
              <a:t>High level overview</a:t>
            </a:r>
          </a:p>
        </p:txBody>
      </p:sp>
    </p:spTree>
    <p:extLst>
      <p:ext uri="{BB962C8B-B14F-4D97-AF65-F5344CB8AC3E}">
        <p14:creationId xmlns:p14="http://schemas.microsoft.com/office/powerpoint/2010/main" val="1968839217"/>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Title 1"/>
          <p:cNvSpPr>
            <a:spLocks noGrp="1"/>
          </p:cNvSpPr>
          <p:nvPr>
            <p:ph type="title"/>
          </p:nvPr>
        </p:nvSpPr>
        <p:spPr/>
        <p:txBody>
          <a:bodyPr/>
          <a:lstStyle/>
          <a:p>
            <a:pPr eaLnBrk="1" hangingPunct="1"/>
            <a:r>
              <a:rPr lang="en-US">
                <a:latin typeface="Calibri" charset="0"/>
              </a:rPr>
              <a:t>Main Components of OBI </a:t>
            </a:r>
            <a:br>
              <a:rPr lang="en-US">
                <a:latin typeface="Calibri" charset="0"/>
              </a:rPr>
            </a:br>
            <a:r>
              <a:rPr lang="en-US">
                <a:latin typeface="Calibri" charset="0"/>
              </a:rPr>
              <a:t>and Their Relations</a:t>
            </a:r>
          </a:p>
        </p:txBody>
      </p:sp>
      <p:sp>
        <p:nvSpPr>
          <p:cNvPr id="7" name="Oval 6"/>
          <p:cNvSpPr/>
          <p:nvPr/>
        </p:nvSpPr>
        <p:spPr>
          <a:xfrm>
            <a:off x="6324600" y="2770188"/>
            <a:ext cx="2133600" cy="1524000"/>
          </a:xfrm>
          <a:prstGeom prst="ellipse">
            <a:avLst/>
          </a:prstGeom>
          <a:solidFill>
            <a:srgbClr val="FFCC99">
              <a:alpha val="66000"/>
            </a:srgbClr>
          </a:solidFill>
          <a:ln>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lstStyle/>
          <a:p>
            <a:pPr algn="ctr">
              <a:defRPr/>
            </a:pPr>
            <a:r>
              <a:rPr lang="en-US" sz="2000" b="1" dirty="0">
                <a:solidFill>
                  <a:srgbClr val="FF0000"/>
                </a:solidFill>
                <a:latin typeface="Arial" charset="0"/>
                <a:ea typeface="ＭＳ Ｐゴシック" pitchFamily="34" charset="-128"/>
              </a:rPr>
              <a:t>planned </a:t>
            </a:r>
          </a:p>
          <a:p>
            <a:pPr algn="ctr">
              <a:defRPr/>
            </a:pPr>
            <a:r>
              <a:rPr lang="en-US" sz="2000" b="1" dirty="0">
                <a:solidFill>
                  <a:srgbClr val="FF0000"/>
                </a:solidFill>
                <a:latin typeface="Arial" charset="0"/>
                <a:ea typeface="ＭＳ Ｐゴシック" pitchFamily="34" charset="-128"/>
              </a:rPr>
              <a:t>process</a:t>
            </a:r>
          </a:p>
          <a:p>
            <a:pPr algn="ctr">
              <a:defRPr/>
            </a:pPr>
            <a:r>
              <a:rPr lang="en-US" sz="1600" dirty="0" err="1">
                <a:solidFill>
                  <a:schemeClr val="tx1"/>
                </a:solidFill>
                <a:latin typeface="Arial" charset="0"/>
                <a:ea typeface="ＭＳ Ｐゴシック" pitchFamily="34" charset="-128"/>
              </a:rPr>
              <a:t>is_a</a:t>
            </a:r>
            <a:r>
              <a:rPr lang="en-US" sz="1600" dirty="0">
                <a:solidFill>
                  <a:schemeClr val="tx1"/>
                </a:solidFill>
                <a:latin typeface="Arial" charset="0"/>
                <a:ea typeface="ＭＳ Ｐゴシック" pitchFamily="34" charset="-128"/>
              </a:rPr>
              <a:t> </a:t>
            </a:r>
            <a:r>
              <a:rPr lang="en-US" sz="1600" dirty="0" err="1">
                <a:solidFill>
                  <a:schemeClr val="tx1"/>
                </a:solidFill>
                <a:latin typeface="Arial" charset="0"/>
                <a:ea typeface="ＭＳ Ｐゴシック" pitchFamily="34" charset="-128"/>
              </a:rPr>
              <a:t>occurrent</a:t>
            </a:r>
            <a:endParaRPr lang="en-US" sz="1600" dirty="0">
              <a:solidFill>
                <a:schemeClr val="tx1"/>
              </a:solidFill>
              <a:latin typeface="Arial" charset="0"/>
              <a:ea typeface="ＭＳ Ｐゴシック" pitchFamily="34" charset="-128"/>
            </a:endParaRPr>
          </a:p>
        </p:txBody>
      </p:sp>
      <p:grpSp>
        <p:nvGrpSpPr>
          <p:cNvPr id="3" name="Group 40"/>
          <p:cNvGrpSpPr>
            <a:grpSpLocks/>
          </p:cNvGrpSpPr>
          <p:nvPr/>
        </p:nvGrpSpPr>
        <p:grpSpPr bwMode="auto">
          <a:xfrm>
            <a:off x="304801" y="4294188"/>
            <a:ext cx="2473325" cy="2057400"/>
            <a:chOff x="304800" y="4294632"/>
            <a:chExt cx="2473325" cy="2057400"/>
          </a:xfrm>
        </p:grpSpPr>
        <p:sp>
          <p:nvSpPr>
            <p:cNvPr id="8" name="Oval 7"/>
            <p:cNvSpPr/>
            <p:nvPr/>
          </p:nvSpPr>
          <p:spPr>
            <a:xfrm>
              <a:off x="304800" y="5132832"/>
              <a:ext cx="1828800" cy="1219200"/>
            </a:xfrm>
            <a:prstGeom prst="ellipse">
              <a:avLst/>
            </a:prstGeom>
            <a:ln>
              <a:solidFill>
                <a:srgbClr val="008000"/>
              </a:solidFill>
            </a:ln>
          </p:spPr>
          <p:style>
            <a:lnRef idx="2">
              <a:schemeClr val="accent1"/>
            </a:lnRef>
            <a:fillRef idx="1">
              <a:schemeClr val="lt1"/>
            </a:fillRef>
            <a:effectRef idx="0">
              <a:schemeClr val="accent1"/>
            </a:effectRef>
            <a:fontRef idx="minor">
              <a:schemeClr val="dk1"/>
            </a:fontRef>
          </p:style>
          <p:txBody>
            <a:bodyPr wrap="none" lIns="0" tIns="0" rIns="0" bIns="0" anchor="ctr"/>
            <a:lstStyle/>
            <a:p>
              <a:pPr algn="ctr">
                <a:defRPr/>
              </a:pPr>
              <a:r>
                <a:rPr lang="en-US" sz="2000" b="1" dirty="0">
                  <a:solidFill>
                    <a:schemeClr val="tx1"/>
                  </a:solidFill>
                  <a:latin typeface="Arial" charset="0"/>
                  <a:ea typeface="ＭＳ Ｐゴシック" pitchFamily="34" charset="-128"/>
                </a:rPr>
                <a:t>quality</a:t>
              </a:r>
            </a:p>
            <a:p>
              <a:pPr algn="ctr">
                <a:defRPr/>
              </a:pPr>
              <a:r>
                <a:rPr lang="en-US" sz="1600" dirty="0" err="1">
                  <a:solidFill>
                    <a:schemeClr val="tx1"/>
                  </a:solidFill>
                  <a:latin typeface="Arial" charset="0"/>
                  <a:ea typeface="ＭＳ Ｐゴシック" pitchFamily="34" charset="-128"/>
                </a:rPr>
                <a:t>is_a</a:t>
              </a:r>
              <a:r>
                <a:rPr lang="en-US" sz="1600" dirty="0">
                  <a:solidFill>
                    <a:schemeClr val="tx1"/>
                  </a:solidFill>
                  <a:latin typeface="Arial" charset="0"/>
                  <a:ea typeface="ＭＳ Ｐゴシック" pitchFamily="34" charset="-128"/>
                </a:rPr>
                <a:t> dependent_</a:t>
              </a:r>
            </a:p>
            <a:p>
              <a:pPr algn="ctr">
                <a:defRPr/>
              </a:pPr>
              <a:r>
                <a:rPr lang="en-US" sz="1600" dirty="0">
                  <a:solidFill>
                    <a:schemeClr val="tx1"/>
                  </a:solidFill>
                  <a:latin typeface="Arial" charset="0"/>
                  <a:ea typeface="ＭＳ Ｐゴシック" pitchFamily="34" charset="-128"/>
                </a:rPr>
                <a:t>continuant</a:t>
              </a:r>
            </a:p>
          </p:txBody>
        </p:sp>
        <p:sp>
          <p:nvSpPr>
            <p:cNvPr id="19483" name="TextBox 25"/>
            <p:cNvSpPr txBox="1">
              <a:spLocks noChangeArrowheads="1"/>
            </p:cNvSpPr>
            <p:nvPr/>
          </p:nvSpPr>
          <p:spPr bwMode="auto">
            <a:xfrm>
              <a:off x="1219200" y="4572000"/>
              <a:ext cx="155892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latin typeface="Century Schoolbook" charset="0"/>
                </a:rPr>
                <a:t>has quality</a:t>
              </a:r>
            </a:p>
          </p:txBody>
        </p:sp>
        <p:cxnSp>
          <p:nvCxnSpPr>
            <p:cNvPr id="19484" name="Straight Arrow Connector 22"/>
            <p:cNvCxnSpPr>
              <a:cxnSpLocks noChangeShapeType="1"/>
              <a:stCxn id="5" idx="4"/>
              <a:endCxn id="8" idx="0"/>
            </p:cNvCxnSpPr>
            <p:nvPr/>
          </p:nvCxnSpPr>
          <p:spPr bwMode="auto">
            <a:xfrm rot="5400000">
              <a:off x="854869" y="4658963"/>
              <a:ext cx="838200" cy="109538"/>
            </a:xfrm>
            <a:prstGeom prst="straightConnector1">
              <a:avLst/>
            </a:prstGeom>
            <a:noFill/>
            <a:ln w="19050">
              <a:solidFill>
                <a:schemeClr val="tx1"/>
              </a:solidFill>
              <a:round/>
              <a:headEnd/>
              <a:tailEnd type="arrow" w="med" len="med"/>
            </a:ln>
            <a:extLst>
              <a:ext uri="{909E8E84-426E-40dd-AFC4-6F175D3DCCD1}">
                <a14:hiddenFill xmlns:a14="http://schemas.microsoft.com/office/drawing/2010/main">
                  <a:noFill/>
                </a14:hiddenFill>
              </a:ext>
            </a:extLst>
          </p:spPr>
        </p:cxnSp>
      </p:grpSp>
      <p:grpSp>
        <p:nvGrpSpPr>
          <p:cNvPr id="4" name="Group 42"/>
          <p:cNvGrpSpPr>
            <a:grpSpLocks/>
          </p:cNvGrpSpPr>
          <p:nvPr/>
        </p:nvGrpSpPr>
        <p:grpSpPr bwMode="auto">
          <a:xfrm>
            <a:off x="2106614" y="4070350"/>
            <a:ext cx="1627187" cy="1290638"/>
            <a:chOff x="2106613" y="4070795"/>
            <a:chExt cx="1627187" cy="1290637"/>
          </a:xfrm>
        </p:grpSpPr>
        <p:sp>
          <p:nvSpPr>
            <p:cNvPr id="19480" name="TextBox 23"/>
            <p:cNvSpPr txBox="1">
              <a:spLocks noChangeArrowheads="1"/>
            </p:cNvSpPr>
            <p:nvPr/>
          </p:nvSpPr>
          <p:spPr bwMode="auto">
            <a:xfrm rot="2391808">
              <a:off x="2616462" y="4472710"/>
              <a:ext cx="103135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latin typeface="Century Schoolbook" charset="0"/>
                </a:rPr>
                <a:t>is about</a:t>
              </a:r>
            </a:p>
          </p:txBody>
        </p:sp>
        <p:cxnSp>
          <p:nvCxnSpPr>
            <p:cNvPr id="19481" name="Straight Arrow Connector 24"/>
            <p:cNvCxnSpPr>
              <a:cxnSpLocks noChangeShapeType="1"/>
              <a:stCxn id="6" idx="2"/>
              <a:endCxn id="5" idx="5"/>
            </p:cNvCxnSpPr>
            <p:nvPr/>
          </p:nvCxnSpPr>
          <p:spPr bwMode="auto">
            <a:xfrm rot="10800000">
              <a:off x="2106613" y="4070795"/>
              <a:ext cx="1627187" cy="1290637"/>
            </a:xfrm>
            <a:prstGeom prst="straightConnector1">
              <a:avLst/>
            </a:prstGeom>
            <a:noFill/>
            <a:ln w="19050">
              <a:solidFill>
                <a:schemeClr val="tx1"/>
              </a:solidFill>
              <a:round/>
              <a:headEnd/>
              <a:tailEnd type="arrow" w="med" len="med"/>
            </a:ln>
            <a:extLst>
              <a:ext uri="{909E8E84-426E-40dd-AFC4-6F175D3DCCD1}">
                <a14:hiddenFill xmlns:a14="http://schemas.microsoft.com/office/drawing/2010/main">
                  <a:noFill/>
                </a14:hiddenFill>
              </a:ext>
            </a:extLst>
          </p:spPr>
        </p:cxnSp>
      </p:grpSp>
      <p:grpSp>
        <p:nvGrpSpPr>
          <p:cNvPr id="12" name="Group 37"/>
          <p:cNvGrpSpPr>
            <a:grpSpLocks/>
          </p:cNvGrpSpPr>
          <p:nvPr/>
        </p:nvGrpSpPr>
        <p:grpSpPr bwMode="auto">
          <a:xfrm>
            <a:off x="228600" y="2541588"/>
            <a:ext cx="6408738" cy="1752600"/>
            <a:chOff x="228600" y="2542032"/>
            <a:chExt cx="6408738" cy="1752600"/>
          </a:xfrm>
        </p:grpSpPr>
        <p:sp>
          <p:nvSpPr>
            <p:cNvPr id="5" name="Oval 4"/>
            <p:cNvSpPr/>
            <p:nvPr/>
          </p:nvSpPr>
          <p:spPr>
            <a:xfrm>
              <a:off x="228600" y="2770632"/>
              <a:ext cx="2200275" cy="1524000"/>
            </a:xfrm>
            <a:prstGeom prst="ellipse">
              <a:avLst/>
            </a:prstGeom>
            <a:solidFill>
              <a:srgbClr val="FFCCFF">
                <a:alpha val="45000"/>
              </a:srgbClr>
            </a:solidFill>
            <a:ln>
              <a:solidFill>
                <a:srgbClr val="008000"/>
              </a:solidFill>
            </a:ln>
          </p:spPr>
          <p:style>
            <a:lnRef idx="2">
              <a:schemeClr val="accent1"/>
            </a:lnRef>
            <a:fillRef idx="1">
              <a:schemeClr val="lt1"/>
            </a:fillRef>
            <a:effectRef idx="0">
              <a:schemeClr val="accent1"/>
            </a:effectRef>
            <a:fontRef idx="minor">
              <a:schemeClr val="dk1"/>
            </a:fontRef>
          </p:style>
          <p:txBody>
            <a:bodyPr lIns="0" tIns="0" rIns="0" bIns="0" anchor="ctr"/>
            <a:lstStyle/>
            <a:p>
              <a:pPr algn="ctr">
                <a:defRPr/>
              </a:pPr>
              <a:r>
                <a:rPr lang="en-US" sz="2000" b="1">
                  <a:solidFill>
                    <a:srgbClr val="0000FF"/>
                  </a:solidFill>
                  <a:latin typeface="Arial" charset="0"/>
                  <a:ea typeface="ＭＳ Ｐゴシック" charset="0"/>
                  <a:cs typeface="ＭＳ Ｐゴシック" charset="0"/>
                </a:rPr>
                <a:t>material entity</a:t>
              </a:r>
            </a:p>
            <a:p>
              <a:pPr algn="ctr">
                <a:defRPr/>
              </a:pPr>
              <a:r>
                <a:rPr lang="en-US" sz="1600">
                  <a:solidFill>
                    <a:schemeClr val="tx1"/>
                  </a:solidFill>
                  <a:latin typeface="Arial" charset="0"/>
                  <a:ea typeface="ＭＳ Ｐゴシック" charset="0"/>
                  <a:cs typeface="ＭＳ Ｐゴシック" charset="0"/>
                </a:rPr>
                <a:t>is_a independent</a:t>
              </a:r>
            </a:p>
            <a:p>
              <a:pPr algn="ctr">
                <a:defRPr/>
              </a:pPr>
              <a:r>
                <a:rPr lang="en-US" sz="1600">
                  <a:solidFill>
                    <a:schemeClr val="tx1"/>
                  </a:solidFill>
                  <a:latin typeface="Arial" charset="0"/>
                  <a:ea typeface="ＭＳ Ｐゴシック" charset="0"/>
                  <a:cs typeface="ＭＳ Ｐゴシック" charset="0"/>
                </a:rPr>
                <a:t>_continuant</a:t>
              </a:r>
              <a:endParaRPr lang="en-US" sz="2000" b="1">
                <a:solidFill>
                  <a:srgbClr val="0070C0"/>
                </a:solidFill>
                <a:latin typeface="Arial" charset="0"/>
                <a:ea typeface="ＭＳ Ｐゴシック" charset="0"/>
                <a:cs typeface="ＭＳ Ｐゴシック" charset="0"/>
              </a:endParaRPr>
            </a:p>
          </p:txBody>
        </p:sp>
        <p:sp>
          <p:nvSpPr>
            <p:cNvPr id="19476" name="TextBox 26"/>
            <p:cNvSpPr txBox="1">
              <a:spLocks noChangeArrowheads="1"/>
            </p:cNvSpPr>
            <p:nvPr/>
          </p:nvSpPr>
          <p:spPr bwMode="auto">
            <a:xfrm>
              <a:off x="3276600" y="2542032"/>
              <a:ext cx="23669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latin typeface="Century Schoolbook" charset="0"/>
                </a:rPr>
                <a:t>has specified input</a:t>
              </a:r>
            </a:p>
          </p:txBody>
        </p:sp>
        <p:cxnSp>
          <p:nvCxnSpPr>
            <p:cNvPr id="19477" name="Straight Arrow Connector 21"/>
            <p:cNvCxnSpPr>
              <a:cxnSpLocks noChangeShapeType="1"/>
            </p:cNvCxnSpPr>
            <p:nvPr/>
          </p:nvCxnSpPr>
          <p:spPr bwMode="auto">
            <a:xfrm rot="16200000" flipV="1">
              <a:off x="4371975" y="733870"/>
              <a:ext cx="1587" cy="4529138"/>
            </a:xfrm>
            <a:prstGeom prst="straightConnector1">
              <a:avLst/>
            </a:prstGeom>
            <a:noFill/>
            <a:ln w="19050">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18" name="Straight Arrow Connector 17"/>
            <p:cNvCxnSpPr>
              <a:stCxn id="7" idx="2"/>
              <a:endCxn id="5" idx="6"/>
            </p:cNvCxnSpPr>
            <p:nvPr/>
          </p:nvCxnSpPr>
          <p:spPr>
            <a:xfrm rot="10800000">
              <a:off x="2428875" y="3532632"/>
              <a:ext cx="3895725" cy="1587"/>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9479" name="TextBox 26"/>
            <p:cNvSpPr txBox="1">
              <a:spLocks noChangeArrowheads="1"/>
            </p:cNvSpPr>
            <p:nvPr/>
          </p:nvSpPr>
          <p:spPr bwMode="auto">
            <a:xfrm>
              <a:off x="3352800" y="3608832"/>
              <a:ext cx="236696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latin typeface="Century Schoolbook" charset="0"/>
                </a:rPr>
                <a:t>has specified output</a:t>
              </a:r>
            </a:p>
          </p:txBody>
        </p:sp>
      </p:grpSp>
      <p:grpSp>
        <p:nvGrpSpPr>
          <p:cNvPr id="16" name="Group 41"/>
          <p:cNvGrpSpPr>
            <a:grpSpLocks/>
          </p:cNvGrpSpPr>
          <p:nvPr/>
        </p:nvGrpSpPr>
        <p:grpSpPr bwMode="auto">
          <a:xfrm>
            <a:off x="1865313" y="5681944"/>
            <a:ext cx="2203450" cy="491848"/>
            <a:chOff x="1865312" y="5682386"/>
            <a:chExt cx="2203450" cy="491846"/>
          </a:xfrm>
        </p:grpSpPr>
        <p:sp>
          <p:nvSpPr>
            <p:cNvPr id="19473" name="TextBox 19"/>
            <p:cNvSpPr txBox="1">
              <a:spLocks noChangeArrowheads="1"/>
            </p:cNvSpPr>
            <p:nvPr/>
          </p:nvSpPr>
          <p:spPr bwMode="auto">
            <a:xfrm rot="21076797">
              <a:off x="2437074" y="5682386"/>
              <a:ext cx="1031352" cy="369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latin typeface="Century Schoolbook" charset="0"/>
                </a:rPr>
                <a:t>is about</a:t>
              </a:r>
            </a:p>
          </p:txBody>
        </p:sp>
        <p:cxnSp>
          <p:nvCxnSpPr>
            <p:cNvPr id="21" name="Straight Arrow Connector 20"/>
            <p:cNvCxnSpPr>
              <a:stCxn id="6" idx="3"/>
            </p:cNvCxnSpPr>
            <p:nvPr/>
          </p:nvCxnSpPr>
          <p:spPr>
            <a:xfrm rot="5400000">
              <a:off x="2802731" y="4908201"/>
              <a:ext cx="328612" cy="220345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grpSp>
        <p:nvGrpSpPr>
          <p:cNvPr id="17" name="Group 38"/>
          <p:cNvGrpSpPr>
            <a:grpSpLocks/>
          </p:cNvGrpSpPr>
          <p:nvPr/>
        </p:nvGrpSpPr>
        <p:grpSpPr bwMode="auto">
          <a:xfrm>
            <a:off x="3733801" y="4040188"/>
            <a:ext cx="4387850" cy="2006600"/>
            <a:chOff x="3733800" y="4039535"/>
            <a:chExt cx="4387829" cy="2007697"/>
          </a:xfrm>
        </p:grpSpPr>
        <p:sp>
          <p:nvSpPr>
            <p:cNvPr id="6" name="Oval 5"/>
            <p:cNvSpPr/>
            <p:nvPr/>
          </p:nvSpPr>
          <p:spPr>
            <a:xfrm>
              <a:off x="3733800" y="4674882"/>
              <a:ext cx="2285989" cy="1372350"/>
            </a:xfrm>
            <a:prstGeom prst="ellipse">
              <a:avLst/>
            </a:prstGeom>
            <a:solidFill>
              <a:schemeClr val="bg1">
                <a:lumMod val="95000"/>
              </a:schemeClr>
            </a:solidFill>
            <a:ln>
              <a:solidFill>
                <a:srgbClr val="00800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sz="2000" b="1" dirty="0">
                  <a:solidFill>
                    <a:schemeClr val="tx1"/>
                  </a:solidFill>
                  <a:latin typeface="Arial" charset="0"/>
                  <a:ea typeface="ＭＳ Ｐゴシック" pitchFamily="34" charset="-128"/>
                </a:rPr>
                <a:t>information content entity (ICE)</a:t>
              </a:r>
            </a:p>
          </p:txBody>
        </p:sp>
        <p:cxnSp>
          <p:nvCxnSpPr>
            <p:cNvPr id="25" name="Straight Arrow Connector 24"/>
            <p:cNvCxnSpPr>
              <a:stCxn id="7" idx="3"/>
              <a:endCxn id="6" idx="0"/>
            </p:cNvCxnSpPr>
            <p:nvPr/>
          </p:nvCxnSpPr>
          <p:spPr>
            <a:xfrm rot="5400000">
              <a:off x="5455269" y="3492827"/>
              <a:ext cx="603580" cy="176053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9470" name="TextBox 26"/>
            <p:cNvSpPr txBox="1">
              <a:spLocks noChangeArrowheads="1"/>
            </p:cNvSpPr>
            <p:nvPr/>
          </p:nvSpPr>
          <p:spPr bwMode="auto">
            <a:xfrm rot="-1080223">
              <a:off x="4420482" y="4039535"/>
              <a:ext cx="23669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latin typeface="Century Schoolbook" charset="0"/>
                </a:rPr>
                <a:t>has specified input</a:t>
              </a:r>
            </a:p>
          </p:txBody>
        </p:sp>
        <p:cxnSp>
          <p:nvCxnSpPr>
            <p:cNvPr id="27" name="Straight Arrow Connector 26"/>
            <p:cNvCxnSpPr>
              <a:stCxn id="7" idx="4"/>
              <a:endCxn id="6" idx="7"/>
            </p:cNvCxnSpPr>
            <p:nvPr/>
          </p:nvCxnSpPr>
          <p:spPr>
            <a:xfrm rot="5400000">
              <a:off x="6247434" y="3732657"/>
              <a:ext cx="581343" cy="1706554"/>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9472" name="TextBox 26"/>
            <p:cNvSpPr txBox="1">
              <a:spLocks noChangeArrowheads="1"/>
            </p:cNvSpPr>
            <p:nvPr/>
          </p:nvSpPr>
          <p:spPr bwMode="auto">
            <a:xfrm rot="20451239">
              <a:off x="5754666" y="4453423"/>
              <a:ext cx="2366963" cy="369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latin typeface="Century Schoolbook" charset="0"/>
                </a:rPr>
                <a:t>has specified output</a:t>
              </a:r>
            </a:p>
          </p:txBody>
        </p:sp>
      </p:grpSp>
      <p:grpSp>
        <p:nvGrpSpPr>
          <p:cNvPr id="22" name="Group 39"/>
          <p:cNvGrpSpPr>
            <a:grpSpLocks/>
          </p:cNvGrpSpPr>
          <p:nvPr/>
        </p:nvGrpSpPr>
        <p:grpSpPr bwMode="auto">
          <a:xfrm>
            <a:off x="609600" y="1447800"/>
            <a:ext cx="2819400" cy="1322388"/>
            <a:chOff x="609600" y="1447800"/>
            <a:chExt cx="2819400" cy="1322832"/>
          </a:xfrm>
        </p:grpSpPr>
        <p:sp>
          <p:nvSpPr>
            <p:cNvPr id="31" name="Oval 30"/>
            <p:cNvSpPr/>
            <p:nvPr/>
          </p:nvSpPr>
          <p:spPr>
            <a:xfrm>
              <a:off x="1600200" y="1447800"/>
              <a:ext cx="1828800" cy="1219609"/>
            </a:xfrm>
            <a:prstGeom prst="ellipse">
              <a:avLst/>
            </a:prstGeom>
            <a:ln>
              <a:solidFill>
                <a:srgbClr val="008000"/>
              </a:solidFill>
            </a:ln>
          </p:spPr>
          <p:style>
            <a:lnRef idx="2">
              <a:schemeClr val="accent1"/>
            </a:lnRef>
            <a:fillRef idx="1">
              <a:schemeClr val="lt1"/>
            </a:fillRef>
            <a:effectRef idx="0">
              <a:schemeClr val="accent1"/>
            </a:effectRef>
            <a:fontRef idx="minor">
              <a:schemeClr val="dk1"/>
            </a:fontRef>
          </p:style>
          <p:txBody>
            <a:bodyPr wrap="none" lIns="0" tIns="0" rIns="0" bIns="0" anchor="ctr"/>
            <a:lstStyle/>
            <a:p>
              <a:pPr algn="ctr">
                <a:defRPr/>
              </a:pPr>
              <a:r>
                <a:rPr lang="en-US" sz="2000" b="1" dirty="0">
                  <a:solidFill>
                    <a:schemeClr val="tx1"/>
                  </a:solidFill>
                  <a:latin typeface="Arial" charset="0"/>
                  <a:ea typeface="ＭＳ Ｐゴシック" pitchFamily="34" charset="-128"/>
                </a:rPr>
                <a:t>role</a:t>
              </a:r>
            </a:p>
            <a:p>
              <a:pPr algn="ctr">
                <a:defRPr/>
              </a:pPr>
              <a:r>
                <a:rPr lang="en-US" sz="1600" dirty="0" err="1">
                  <a:solidFill>
                    <a:schemeClr val="tx1"/>
                  </a:solidFill>
                  <a:latin typeface="Arial" charset="0"/>
                  <a:ea typeface="ＭＳ Ｐゴシック" pitchFamily="34" charset="-128"/>
                </a:rPr>
                <a:t>is_a</a:t>
              </a:r>
              <a:r>
                <a:rPr lang="en-US" sz="1600" dirty="0">
                  <a:solidFill>
                    <a:schemeClr val="tx1"/>
                  </a:solidFill>
                  <a:latin typeface="Arial" charset="0"/>
                  <a:ea typeface="ＭＳ Ｐゴシック" pitchFamily="34" charset="-128"/>
                </a:rPr>
                <a:t> dependent_</a:t>
              </a:r>
            </a:p>
            <a:p>
              <a:pPr algn="ctr">
                <a:defRPr/>
              </a:pPr>
              <a:r>
                <a:rPr lang="en-US" sz="1600" dirty="0">
                  <a:solidFill>
                    <a:schemeClr val="tx1"/>
                  </a:solidFill>
                  <a:latin typeface="Arial" charset="0"/>
                  <a:ea typeface="ＭＳ Ｐゴシック" pitchFamily="34" charset="-128"/>
                </a:rPr>
                <a:t>continuant</a:t>
              </a:r>
            </a:p>
          </p:txBody>
        </p:sp>
        <p:cxnSp>
          <p:nvCxnSpPr>
            <p:cNvPr id="19466" name="Straight Arrow Connector 22"/>
            <p:cNvCxnSpPr>
              <a:cxnSpLocks noChangeShapeType="1"/>
              <a:stCxn id="5" idx="0"/>
              <a:endCxn id="31" idx="3"/>
            </p:cNvCxnSpPr>
            <p:nvPr/>
          </p:nvCxnSpPr>
          <p:spPr bwMode="auto">
            <a:xfrm rot="5400000" flipH="1" flipV="1">
              <a:off x="1457290" y="2359900"/>
              <a:ext cx="282180" cy="539284"/>
            </a:xfrm>
            <a:prstGeom prst="straightConnector1">
              <a:avLst/>
            </a:prstGeom>
            <a:noFill/>
            <a:ln w="19050">
              <a:solidFill>
                <a:schemeClr val="tx1"/>
              </a:solidFill>
              <a:round/>
              <a:headEnd/>
              <a:tailEnd type="arrow" w="med" len="med"/>
            </a:ln>
            <a:extLst>
              <a:ext uri="{909E8E84-426E-40dd-AFC4-6F175D3DCCD1}">
                <a14:hiddenFill xmlns:a14="http://schemas.microsoft.com/office/drawing/2010/main">
                  <a:noFill/>
                </a14:hiddenFill>
              </a:ext>
            </a:extLst>
          </p:spPr>
        </p:cxnSp>
        <p:sp>
          <p:nvSpPr>
            <p:cNvPr id="19467" name="TextBox 25"/>
            <p:cNvSpPr txBox="1">
              <a:spLocks noChangeArrowheads="1"/>
            </p:cNvSpPr>
            <p:nvPr/>
          </p:nvSpPr>
          <p:spPr bwMode="auto">
            <a:xfrm>
              <a:off x="609600" y="2286000"/>
              <a:ext cx="1066800" cy="3694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latin typeface="Century Schoolbook" charset="0"/>
                </a:rPr>
                <a:t>has role</a:t>
              </a:r>
            </a:p>
          </p:txBody>
        </p:sp>
      </p:grpSp>
      <p:sp>
        <p:nvSpPr>
          <p:cNvPr id="30" name="Rectangle 29"/>
          <p:cNvSpPr/>
          <p:nvPr/>
        </p:nvSpPr>
        <p:spPr>
          <a:xfrm>
            <a:off x="7038566" y="6487190"/>
            <a:ext cx="2114970" cy="369332"/>
          </a:xfrm>
          <a:prstGeom prst="rect">
            <a:avLst/>
          </a:prstGeom>
        </p:spPr>
        <p:txBody>
          <a:bodyPr wrap="none">
            <a:spAutoFit/>
          </a:bodyPr>
          <a:lstStyle/>
          <a:p>
            <a:r>
              <a:rPr lang="en-US" b="1" i="1" dirty="0">
                <a:solidFill>
                  <a:srgbClr val="FFFFFF"/>
                </a:solidFill>
              </a:rPr>
              <a:t>High level overview</a:t>
            </a:r>
          </a:p>
        </p:txBody>
      </p:sp>
    </p:spTree>
    <p:extLst>
      <p:ext uri="{BB962C8B-B14F-4D97-AF65-F5344CB8AC3E}">
        <p14:creationId xmlns:p14="http://schemas.microsoft.com/office/powerpoint/2010/main" val="227786958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4274" name="Object 2"/>
          <p:cNvGraphicFramePr>
            <a:graphicFrameLocks noChangeAspect="1"/>
          </p:cNvGraphicFramePr>
          <p:nvPr/>
        </p:nvGraphicFramePr>
        <p:xfrm>
          <a:off x="511175" y="1447800"/>
          <a:ext cx="8023225" cy="4876800"/>
        </p:xfrm>
        <a:graphic>
          <a:graphicData uri="http://schemas.openxmlformats.org/presentationml/2006/ole">
            <mc:AlternateContent xmlns:mc="http://schemas.openxmlformats.org/markup-compatibility/2006">
              <mc:Choice xmlns:v="urn:schemas-microsoft-com:vml" Requires="v">
                <p:oleObj spid="_x0000_s1108" name="Document" r:id="rId4" imgW="5473700" imgH="3327400" progId="Word.Document.8">
                  <p:link updateAutomatic="1"/>
                </p:oleObj>
              </mc:Choice>
              <mc:Fallback>
                <p:oleObj name="Document" r:id="rId4" imgW="5473700" imgH="3327400" progId="Word.Document.8">
                  <p:link updateAutomatic="1"/>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1175" y="1447800"/>
                        <a:ext cx="8023225" cy="487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54275" name="Title 2"/>
          <p:cNvSpPr>
            <a:spLocks noGrp="1"/>
          </p:cNvSpPr>
          <p:nvPr>
            <p:ph type="title"/>
          </p:nvPr>
        </p:nvSpPr>
        <p:spPr>
          <a:xfrm>
            <a:off x="0" y="152400"/>
            <a:ext cx="9144000" cy="1143000"/>
          </a:xfrm>
        </p:spPr>
        <p:txBody>
          <a:bodyPr/>
          <a:lstStyle/>
          <a:p>
            <a:r>
              <a:rPr lang="en-US" sz="3600" dirty="0">
                <a:ea typeface="ＭＳ Ｐゴシック" charset="-128"/>
                <a:cs typeface="ＭＳ Ｐゴシック" charset="-128"/>
              </a:rPr>
              <a:t>Measuring the glucose concentration in blood</a:t>
            </a:r>
          </a:p>
        </p:txBody>
      </p:sp>
      <p:sp>
        <p:nvSpPr>
          <p:cNvPr id="4" name="Rectangle 3"/>
          <p:cNvSpPr/>
          <p:nvPr/>
        </p:nvSpPr>
        <p:spPr>
          <a:xfrm>
            <a:off x="7038566" y="6487190"/>
            <a:ext cx="2114970" cy="369332"/>
          </a:xfrm>
          <a:prstGeom prst="rect">
            <a:avLst/>
          </a:prstGeom>
        </p:spPr>
        <p:txBody>
          <a:bodyPr wrap="none">
            <a:spAutoFit/>
          </a:bodyPr>
          <a:lstStyle/>
          <a:p>
            <a:r>
              <a:rPr lang="en-US" b="1" i="1" dirty="0">
                <a:solidFill>
                  <a:srgbClr val="FFFFFF"/>
                </a:solidFill>
              </a:rPr>
              <a:t>High level overview</a:t>
            </a:r>
          </a:p>
        </p:txBody>
      </p:sp>
    </p:spTree>
    <p:extLst>
      <p:ext uri="{BB962C8B-B14F-4D97-AF65-F5344CB8AC3E}">
        <p14:creationId xmlns:p14="http://schemas.microsoft.com/office/powerpoint/2010/main" val="218353826"/>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Title 1"/>
          <p:cNvSpPr>
            <a:spLocks noGrp="1"/>
          </p:cNvSpPr>
          <p:nvPr>
            <p:ph type="ctrTitle"/>
          </p:nvPr>
        </p:nvSpPr>
        <p:spPr>
          <a:xfrm>
            <a:off x="685800" y="2743201"/>
            <a:ext cx="7772400" cy="1470025"/>
          </a:xfrm>
        </p:spPr>
        <p:txBody>
          <a:bodyPr/>
          <a:lstStyle/>
          <a:p>
            <a:pPr eaLnBrk="1" hangingPunct="1"/>
            <a:r>
              <a:rPr lang="en-US" b="1" dirty="0" smtClean="0">
                <a:latin typeface="Calibri" charset="0"/>
              </a:rPr>
              <a:t>Ontology for Biomedical Investigations (OBI) - Overview</a:t>
            </a:r>
            <a:endParaRPr lang="en-US" dirty="0">
              <a:latin typeface="Calibri" charset="0"/>
            </a:endParaRPr>
          </a:p>
        </p:txBody>
      </p:sp>
      <p:sp>
        <p:nvSpPr>
          <p:cNvPr id="3" name="Subtitle 2"/>
          <p:cNvSpPr>
            <a:spLocks noGrp="1"/>
          </p:cNvSpPr>
          <p:nvPr>
            <p:ph type="subTitle" idx="1"/>
          </p:nvPr>
        </p:nvSpPr>
        <p:spPr>
          <a:xfrm>
            <a:off x="1371600" y="4724400"/>
            <a:ext cx="6400800" cy="914400"/>
          </a:xfrm>
        </p:spPr>
        <p:txBody>
          <a:bodyPr>
            <a:normAutofit lnSpcReduction="10000"/>
          </a:bodyPr>
          <a:lstStyle/>
          <a:p>
            <a:pPr eaLnBrk="1" hangingPunct="1">
              <a:lnSpc>
                <a:spcPct val="90000"/>
              </a:lnSpc>
              <a:defRPr/>
            </a:pPr>
            <a:r>
              <a:rPr lang="en-US" sz="2800" b="1" i="1" dirty="0">
                <a:solidFill>
                  <a:schemeClr val="tx1"/>
                </a:solidFill>
                <a:ea typeface="+mn-ea"/>
                <a:cs typeface="+mn-cs"/>
              </a:rPr>
              <a:t>Chris Stoeckert</a:t>
            </a:r>
          </a:p>
          <a:p>
            <a:pPr eaLnBrk="1" hangingPunct="1">
              <a:lnSpc>
                <a:spcPct val="90000"/>
              </a:lnSpc>
              <a:defRPr/>
            </a:pPr>
            <a:r>
              <a:rPr lang="en-US" sz="2800" i="1" dirty="0">
                <a:solidFill>
                  <a:schemeClr val="tx1"/>
                </a:solidFill>
                <a:ea typeface="+mn-ea"/>
                <a:cs typeface="+mn-cs"/>
              </a:rPr>
              <a:t>University of </a:t>
            </a:r>
            <a:r>
              <a:rPr lang="en-US" sz="2800" i="1" dirty="0" err="1">
                <a:solidFill>
                  <a:schemeClr val="tx1"/>
                </a:solidFill>
                <a:ea typeface="+mn-ea"/>
                <a:cs typeface="+mn-cs"/>
              </a:rPr>
              <a:t>Pennsylvannia</a:t>
            </a:r>
            <a:endParaRPr lang="en-US" sz="2800" i="1" dirty="0">
              <a:solidFill>
                <a:schemeClr val="tx1"/>
              </a:solidFill>
              <a:ea typeface="+mn-ea"/>
              <a:cs typeface="+mn-cs"/>
            </a:endParaRPr>
          </a:p>
        </p:txBody>
      </p:sp>
      <p:pic>
        <p:nvPicPr>
          <p:cNvPr id="1433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533401"/>
            <a:ext cx="4572000" cy="1995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p:cNvPicPr>
            <a:picLocks noChangeAspect="1" noChangeArrowheads="1"/>
          </p:cNvPicPr>
          <p:nvPr/>
        </p:nvPicPr>
        <p:blipFill>
          <a:blip r:embed="rId3"/>
          <a:srcRect/>
          <a:stretch>
            <a:fillRect/>
          </a:stretch>
        </p:blipFill>
        <p:spPr bwMode="auto">
          <a:xfrm>
            <a:off x="6731492" y="838677"/>
            <a:ext cx="1823151" cy="1690212"/>
          </a:xfrm>
          <a:prstGeom prst="rect">
            <a:avLst/>
          </a:prstGeom>
          <a:noFill/>
          <a:ln w="9525">
            <a:noFill/>
            <a:miter lim="800000"/>
            <a:headEnd/>
            <a:tailEnd/>
          </a:ln>
        </p:spPr>
      </p:pic>
    </p:spTree>
    <p:extLst>
      <p:ext uri="{BB962C8B-B14F-4D97-AF65-F5344CB8AC3E}">
        <p14:creationId xmlns:p14="http://schemas.microsoft.com/office/powerpoint/2010/main" val="2204911265"/>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2011 OBO Foundry Principles </a:t>
            </a:r>
            <a:br>
              <a:rPr lang="en-US" dirty="0" smtClean="0"/>
            </a:br>
            <a:r>
              <a:rPr lang="en-US" dirty="0" smtClean="0"/>
              <a:t>– 2009 review</a:t>
            </a:r>
            <a:endParaRPr lang="en-US" dirty="0"/>
          </a:p>
        </p:txBody>
      </p:sp>
      <p:sp>
        <p:nvSpPr>
          <p:cNvPr id="3" name="Content Placeholder 2"/>
          <p:cNvSpPr>
            <a:spLocks noGrp="1"/>
          </p:cNvSpPr>
          <p:nvPr>
            <p:ph idx="1"/>
          </p:nvPr>
        </p:nvSpPr>
        <p:spPr>
          <a:xfrm>
            <a:off x="126996" y="1433940"/>
            <a:ext cx="9144000" cy="5029200"/>
          </a:xfrm>
        </p:spPr>
        <p:txBody>
          <a:bodyPr>
            <a:noAutofit/>
          </a:bodyPr>
          <a:lstStyle/>
          <a:p>
            <a:pPr indent="-182859"/>
            <a:r>
              <a:rPr lang="en-US" sz="2000" dirty="0"/>
              <a:t>FP01 open: Yes </a:t>
            </a:r>
          </a:p>
          <a:p>
            <a:pPr indent="-182859"/>
            <a:r>
              <a:rPr lang="en-US" sz="2000" dirty="0"/>
              <a:t>FP02 format: OWL </a:t>
            </a:r>
            <a:r>
              <a:rPr lang="en-US" sz="2000" i="1" dirty="0" smtClean="0">
                <a:solidFill>
                  <a:srgbClr val="FF0000"/>
                </a:solidFill>
              </a:rPr>
              <a:t>now providing </a:t>
            </a:r>
            <a:r>
              <a:rPr lang="en-US" sz="2000" i="1" dirty="0">
                <a:solidFill>
                  <a:srgbClr val="FF0000"/>
                </a:solidFill>
              </a:rPr>
              <a:t>an obo version</a:t>
            </a:r>
            <a:endParaRPr lang="en-US" sz="2000" dirty="0"/>
          </a:p>
          <a:p>
            <a:pPr indent="-182859"/>
            <a:r>
              <a:rPr lang="en-US" sz="2000" dirty="0"/>
              <a:t>FP03 identifiers: names and identifiers are unique</a:t>
            </a:r>
          </a:p>
          <a:p>
            <a:pPr indent="-182859"/>
            <a:r>
              <a:rPr lang="en-US" sz="2000" dirty="0"/>
              <a:t>FP04 versioning: </a:t>
            </a:r>
            <a:r>
              <a:rPr lang="en-US" sz="2000" dirty="0" err="1"/>
              <a:t>dc:date</a:t>
            </a:r>
            <a:r>
              <a:rPr lang="en-US" sz="2000" dirty="0"/>
              <a:t>, </a:t>
            </a:r>
            <a:r>
              <a:rPr lang="en-US" sz="2000" dirty="0" err="1"/>
              <a:t>owl:versioninfo</a:t>
            </a:r>
            <a:r>
              <a:rPr lang="en-US" sz="2000" dirty="0"/>
              <a:t>. </a:t>
            </a:r>
            <a:r>
              <a:rPr lang="en-US" sz="2000" i="1" dirty="0">
                <a:solidFill>
                  <a:srgbClr val="FF0000"/>
                </a:solidFill>
              </a:rPr>
              <a:t>8</a:t>
            </a:r>
            <a:r>
              <a:rPr lang="en-US" sz="2000" i="1" dirty="0" smtClean="0">
                <a:solidFill>
                  <a:srgbClr val="FF0000"/>
                </a:solidFill>
              </a:rPr>
              <a:t> </a:t>
            </a:r>
            <a:r>
              <a:rPr lang="en-US" sz="2000" i="1" dirty="0">
                <a:solidFill>
                  <a:srgbClr val="FF0000"/>
                </a:solidFill>
              </a:rPr>
              <a:t>stable releases since 2009</a:t>
            </a:r>
          </a:p>
          <a:p>
            <a:pPr indent="-182859"/>
            <a:r>
              <a:rPr lang="en-US" sz="2000" dirty="0"/>
              <a:t>FP05 delineated content : clearly delineated. </a:t>
            </a:r>
            <a:endParaRPr lang="en-US" sz="2000" i="1" dirty="0">
              <a:solidFill>
                <a:srgbClr val="FF0000"/>
              </a:solidFill>
            </a:endParaRPr>
          </a:p>
          <a:p>
            <a:pPr indent="-182859"/>
            <a:r>
              <a:rPr lang="en-US" sz="2000" dirty="0"/>
              <a:t>FP06 textual definitions : completeness is high. </a:t>
            </a:r>
            <a:r>
              <a:rPr lang="en-US" sz="2000" dirty="0">
                <a:solidFill>
                  <a:srgbClr val="FF0000"/>
                </a:solidFill>
              </a:rPr>
              <a:t>(</a:t>
            </a:r>
            <a:r>
              <a:rPr lang="en-US" sz="2000" i="1" dirty="0">
                <a:solidFill>
                  <a:srgbClr val="FF0000"/>
                </a:solidFill>
              </a:rPr>
              <a:t>Now required for release)</a:t>
            </a:r>
          </a:p>
          <a:p>
            <a:pPr indent="-182859"/>
            <a:r>
              <a:rPr lang="en-US" sz="2000" dirty="0"/>
              <a:t>FP07 relations:  RO /</a:t>
            </a:r>
            <a:r>
              <a:rPr lang="en-US" sz="2000" dirty="0" err="1"/>
              <a:t>ro_proposed</a:t>
            </a:r>
            <a:r>
              <a:rPr lang="en-US" sz="2000" dirty="0"/>
              <a:t> used where appropriate.</a:t>
            </a:r>
            <a:endParaRPr lang="en-US" sz="2000" i="1" dirty="0">
              <a:solidFill>
                <a:srgbClr val="FF0000"/>
              </a:solidFill>
            </a:endParaRPr>
          </a:p>
          <a:p>
            <a:pPr indent="-182859"/>
            <a:r>
              <a:rPr lang="en-US" sz="2000" dirty="0"/>
              <a:t>FP08 documentation:  </a:t>
            </a:r>
            <a:r>
              <a:rPr lang="en-US" sz="2000" i="1" dirty="0">
                <a:solidFill>
                  <a:srgbClr val="FF0000"/>
                </a:solidFill>
              </a:rPr>
              <a:t>1 Paper on OBI + 3 on design principles. Wiki manuals</a:t>
            </a:r>
          </a:p>
          <a:p>
            <a:pPr indent="-182859"/>
            <a:r>
              <a:rPr lang="en-US" sz="2000" dirty="0"/>
              <a:t>FP09 users: TBD. </a:t>
            </a:r>
            <a:r>
              <a:rPr lang="en-US" sz="2000" i="1" dirty="0">
                <a:solidFill>
                  <a:srgbClr val="FF0000"/>
                </a:solidFill>
              </a:rPr>
              <a:t>but see projects using OBI on NCBO </a:t>
            </a:r>
            <a:r>
              <a:rPr lang="en-US" sz="2000" i="1" dirty="0" err="1">
                <a:solidFill>
                  <a:srgbClr val="FF0000"/>
                </a:solidFill>
              </a:rPr>
              <a:t>Bioportal</a:t>
            </a:r>
            <a:endParaRPr lang="en-US" sz="2000" dirty="0">
              <a:solidFill>
                <a:srgbClr val="FF0000"/>
              </a:solidFill>
            </a:endParaRPr>
          </a:p>
          <a:p>
            <a:pPr indent="-182859"/>
            <a:r>
              <a:rPr lang="en-US" sz="2000" dirty="0"/>
              <a:t>FP10 collaboration: YES (gold star)</a:t>
            </a:r>
          </a:p>
          <a:p>
            <a:pPr indent="-182859"/>
            <a:r>
              <a:rPr lang="en-US" sz="2000" dirty="0"/>
              <a:t>FP11 locus of authority: Yes</a:t>
            </a:r>
          </a:p>
          <a:p>
            <a:pPr indent="-182859"/>
            <a:r>
              <a:rPr lang="en-US" sz="2000" dirty="0"/>
              <a:t>FP12 naming conventions: </a:t>
            </a:r>
            <a:r>
              <a:rPr lang="en-US" sz="2000" i="1" dirty="0">
                <a:solidFill>
                  <a:srgbClr val="FF0000"/>
                </a:solidFill>
              </a:rPr>
              <a:t>being followed during  development</a:t>
            </a:r>
          </a:p>
          <a:p>
            <a:pPr indent="-182859"/>
            <a:r>
              <a:rPr lang="en-US" sz="2000" dirty="0"/>
              <a:t>FP16 maintenance: </a:t>
            </a:r>
            <a:r>
              <a:rPr lang="en-US" sz="2000" i="1" dirty="0">
                <a:solidFill>
                  <a:srgbClr val="FF0000"/>
                </a:solidFill>
              </a:rPr>
              <a:t>constant updates (e.g. sequencing techniques)</a:t>
            </a:r>
          </a:p>
          <a:p>
            <a:pPr indent="-182859"/>
            <a:endParaRPr lang="en-US" sz="2000" dirty="0"/>
          </a:p>
          <a:p>
            <a:pPr indent="-182859"/>
            <a:endParaRPr lang="en-US" sz="2000" i="1" dirty="0"/>
          </a:p>
        </p:txBody>
      </p:sp>
      <p:sp>
        <p:nvSpPr>
          <p:cNvPr id="4" name="Rectangle 3"/>
          <p:cNvSpPr/>
          <p:nvPr/>
        </p:nvSpPr>
        <p:spPr>
          <a:xfrm>
            <a:off x="7038566" y="6487190"/>
            <a:ext cx="2114970" cy="369332"/>
          </a:xfrm>
          <a:prstGeom prst="rect">
            <a:avLst/>
          </a:prstGeom>
        </p:spPr>
        <p:txBody>
          <a:bodyPr wrap="none">
            <a:spAutoFit/>
          </a:bodyPr>
          <a:lstStyle/>
          <a:p>
            <a:r>
              <a:rPr lang="en-US" b="1" i="1" dirty="0">
                <a:solidFill>
                  <a:srgbClr val="FFFFFF"/>
                </a:solidFill>
              </a:rPr>
              <a:t>High level overview</a:t>
            </a:r>
          </a:p>
        </p:txBody>
      </p:sp>
    </p:spTree>
    <p:extLst>
      <p:ext uri="{BB962C8B-B14F-4D97-AF65-F5344CB8AC3E}">
        <p14:creationId xmlns:p14="http://schemas.microsoft.com/office/powerpoint/2010/main" val="3529918819"/>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OBI Core</a:t>
            </a:r>
            <a:endParaRPr lang="en-US" dirty="0"/>
          </a:p>
        </p:txBody>
      </p:sp>
      <p:sp>
        <p:nvSpPr>
          <p:cNvPr id="5" name="Content Placeholder 4"/>
          <p:cNvSpPr>
            <a:spLocks noGrp="1"/>
          </p:cNvSpPr>
          <p:nvPr>
            <p:ph idx="1"/>
          </p:nvPr>
        </p:nvSpPr>
        <p:spPr>
          <a:xfrm>
            <a:off x="457200" y="1458656"/>
            <a:ext cx="8229600" cy="4876800"/>
          </a:xfrm>
        </p:spPr>
        <p:txBody>
          <a:bodyPr/>
          <a:lstStyle/>
          <a:p>
            <a:r>
              <a:rPr lang="en-US" dirty="0"/>
              <a:t>OBI Core is a collection of key terms from OBI and related ontologies. It serves two related purposes:</a:t>
            </a:r>
          </a:p>
          <a:p>
            <a:pPr lvl="1"/>
            <a:r>
              <a:rPr lang="en-US" dirty="0"/>
              <a:t>For OBI users the core provides a starting point for understanding the most important high-level terms and their </a:t>
            </a:r>
            <a:r>
              <a:rPr lang="en-US" dirty="0" smtClean="0"/>
              <a:t>relations.</a:t>
            </a:r>
          </a:p>
          <a:p>
            <a:pPr lvl="1"/>
            <a:r>
              <a:rPr lang="en-US" dirty="0"/>
              <a:t>For ontology developers the core provides the fundamental organization of OBI, and a structure into which more specific terms can be fitted</a:t>
            </a:r>
            <a:r>
              <a:rPr lang="en-US" dirty="0" smtClean="0"/>
              <a:t>.</a:t>
            </a:r>
          </a:p>
        </p:txBody>
      </p:sp>
      <p:sp>
        <p:nvSpPr>
          <p:cNvPr id="4" name="Rectangle 3"/>
          <p:cNvSpPr/>
          <p:nvPr/>
        </p:nvSpPr>
        <p:spPr>
          <a:xfrm>
            <a:off x="7038566" y="6487190"/>
            <a:ext cx="1280569" cy="369332"/>
          </a:xfrm>
          <a:prstGeom prst="rect">
            <a:avLst/>
          </a:prstGeom>
        </p:spPr>
        <p:txBody>
          <a:bodyPr wrap="none">
            <a:spAutoFit/>
          </a:bodyPr>
          <a:lstStyle/>
          <a:p>
            <a:r>
              <a:rPr lang="en-US" b="1" i="1" dirty="0" smtClean="0">
                <a:solidFill>
                  <a:srgbClr val="FFFFFF"/>
                </a:solidFill>
              </a:rPr>
              <a:t>Core terms</a:t>
            </a:r>
            <a:endParaRPr lang="en-US" b="1" i="1" dirty="0">
              <a:solidFill>
                <a:srgbClr val="FFFFFF"/>
              </a:solidFill>
            </a:endParaRPr>
          </a:p>
        </p:txBody>
      </p:sp>
    </p:spTree>
    <p:extLst>
      <p:ext uri="{BB962C8B-B14F-4D97-AF65-F5344CB8AC3E}">
        <p14:creationId xmlns:p14="http://schemas.microsoft.com/office/powerpoint/2010/main" val="1612999762"/>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OBI Core</a:t>
            </a:r>
            <a:endParaRPr lang="en-US" dirty="0"/>
          </a:p>
        </p:txBody>
      </p:sp>
      <p:sp>
        <p:nvSpPr>
          <p:cNvPr id="5" name="Content Placeholder 4"/>
          <p:cNvSpPr>
            <a:spLocks noGrp="1"/>
          </p:cNvSpPr>
          <p:nvPr>
            <p:ph idx="1"/>
          </p:nvPr>
        </p:nvSpPr>
        <p:spPr/>
        <p:txBody>
          <a:bodyPr/>
          <a:lstStyle/>
          <a:p>
            <a:r>
              <a:rPr lang="en-US" dirty="0" smtClean="0"/>
              <a:t>OBI </a:t>
            </a:r>
            <a:r>
              <a:rPr lang="en-US" dirty="0"/>
              <a:t>Core consists of two parts</a:t>
            </a:r>
            <a:r>
              <a:rPr lang="en-US" dirty="0" smtClean="0"/>
              <a:t>:</a:t>
            </a:r>
          </a:p>
          <a:p>
            <a:pPr lvl="1"/>
            <a:r>
              <a:rPr lang="en-US" dirty="0"/>
              <a:t>The "inner core" of 28 terms that belong to OBI and IAO</a:t>
            </a:r>
            <a:r>
              <a:rPr lang="en-US" dirty="0" smtClean="0"/>
              <a:t>.</a:t>
            </a:r>
          </a:p>
          <a:p>
            <a:pPr lvl="1"/>
            <a:r>
              <a:rPr lang="en-US" dirty="0"/>
              <a:t>The "outer core" of 13 terms that belong to other ontologies</a:t>
            </a:r>
            <a:r>
              <a:rPr lang="en-US" dirty="0" smtClean="0"/>
              <a:t>.</a:t>
            </a:r>
          </a:p>
          <a:p>
            <a:r>
              <a:rPr lang="en-US" dirty="0"/>
              <a:t>When these 40 terms are taken together and reasoned over using OWL, the result is a set of approximately 100 terms. We call this the "complete core"</a:t>
            </a:r>
            <a:r>
              <a:rPr lang="en-US" dirty="0" smtClean="0"/>
              <a:t>.</a:t>
            </a:r>
          </a:p>
          <a:p>
            <a:endParaRPr lang="en-US" dirty="0"/>
          </a:p>
        </p:txBody>
      </p:sp>
      <p:sp>
        <p:nvSpPr>
          <p:cNvPr id="4" name="Rectangle 3"/>
          <p:cNvSpPr/>
          <p:nvPr/>
        </p:nvSpPr>
        <p:spPr>
          <a:xfrm>
            <a:off x="7038566" y="6487190"/>
            <a:ext cx="1280569" cy="369332"/>
          </a:xfrm>
          <a:prstGeom prst="rect">
            <a:avLst/>
          </a:prstGeom>
        </p:spPr>
        <p:txBody>
          <a:bodyPr wrap="none">
            <a:spAutoFit/>
          </a:bodyPr>
          <a:lstStyle/>
          <a:p>
            <a:r>
              <a:rPr lang="en-US" b="1" i="1" dirty="0" smtClean="0">
                <a:solidFill>
                  <a:srgbClr val="FFFFFF"/>
                </a:solidFill>
              </a:rPr>
              <a:t>Core terms</a:t>
            </a:r>
            <a:endParaRPr lang="en-US" b="1" i="1" dirty="0">
              <a:solidFill>
                <a:srgbClr val="FFFFFF"/>
              </a:solidFill>
            </a:endParaRPr>
          </a:p>
        </p:txBody>
      </p:sp>
    </p:spTree>
    <p:extLst>
      <p:ext uri="{BB962C8B-B14F-4D97-AF65-F5344CB8AC3E}">
        <p14:creationId xmlns:p14="http://schemas.microsoft.com/office/powerpoint/2010/main" val="3460643921"/>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OBI Core</a:t>
            </a:r>
            <a:endParaRPr lang="en-US" dirty="0"/>
          </a:p>
        </p:txBody>
      </p:sp>
      <p:sp>
        <p:nvSpPr>
          <p:cNvPr id="5" name="Content Placeholder 4"/>
          <p:cNvSpPr>
            <a:spLocks noGrp="1"/>
          </p:cNvSpPr>
          <p:nvPr>
            <p:ph idx="1"/>
          </p:nvPr>
        </p:nvSpPr>
        <p:spPr/>
        <p:txBody>
          <a:bodyPr/>
          <a:lstStyle/>
          <a:p>
            <a:r>
              <a:rPr lang="en-US" dirty="0"/>
              <a:t>OBI Core serves educational and organizational goals. We have selected the core terms because they are</a:t>
            </a:r>
            <a:r>
              <a:rPr lang="en-US" dirty="0" smtClean="0"/>
              <a:t>:</a:t>
            </a:r>
          </a:p>
          <a:p>
            <a:pPr lvl="1"/>
            <a:r>
              <a:rPr lang="en-US" dirty="0"/>
              <a:t>important for </a:t>
            </a:r>
            <a:r>
              <a:rPr lang="en-US" dirty="0" smtClean="0"/>
              <a:t>modeling </a:t>
            </a:r>
            <a:r>
              <a:rPr lang="en-US" dirty="0"/>
              <a:t>a large majority of biomedical investigations with </a:t>
            </a:r>
            <a:r>
              <a:rPr lang="en-US" dirty="0" smtClean="0"/>
              <a:t>OBI</a:t>
            </a:r>
          </a:p>
          <a:p>
            <a:pPr lvl="1"/>
            <a:r>
              <a:rPr lang="en-US" dirty="0"/>
              <a:t>are ready for widespread </a:t>
            </a:r>
            <a:r>
              <a:rPr lang="en-US" dirty="0" smtClean="0"/>
              <a:t>use</a:t>
            </a:r>
          </a:p>
          <a:p>
            <a:r>
              <a:rPr lang="en-US" dirty="0"/>
              <a:t>While meeting these two criteria, we also aim to keep the complete core fairly small.</a:t>
            </a:r>
          </a:p>
          <a:p>
            <a:endParaRPr lang="en-US" dirty="0"/>
          </a:p>
        </p:txBody>
      </p:sp>
      <p:sp>
        <p:nvSpPr>
          <p:cNvPr id="4" name="Rectangle 3"/>
          <p:cNvSpPr/>
          <p:nvPr/>
        </p:nvSpPr>
        <p:spPr>
          <a:xfrm>
            <a:off x="7038566" y="6487190"/>
            <a:ext cx="1280569" cy="369332"/>
          </a:xfrm>
          <a:prstGeom prst="rect">
            <a:avLst/>
          </a:prstGeom>
        </p:spPr>
        <p:txBody>
          <a:bodyPr wrap="none">
            <a:spAutoFit/>
          </a:bodyPr>
          <a:lstStyle/>
          <a:p>
            <a:r>
              <a:rPr lang="en-US" b="1" i="1" dirty="0" smtClean="0">
                <a:solidFill>
                  <a:srgbClr val="FFFFFF"/>
                </a:solidFill>
              </a:rPr>
              <a:t>Core terms</a:t>
            </a:r>
            <a:endParaRPr lang="en-US" b="1" i="1" dirty="0">
              <a:solidFill>
                <a:srgbClr val="FFFFFF"/>
              </a:solidFill>
            </a:endParaRPr>
          </a:p>
        </p:txBody>
      </p:sp>
    </p:spTree>
    <p:extLst>
      <p:ext uri="{BB962C8B-B14F-4D97-AF65-F5344CB8AC3E}">
        <p14:creationId xmlns:p14="http://schemas.microsoft.com/office/powerpoint/2010/main" val="108884095"/>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OBI Inner Core</a:t>
            </a:r>
            <a:endParaRPr lang="en-US" dirty="0"/>
          </a:p>
        </p:txBody>
      </p:sp>
      <p:sp>
        <p:nvSpPr>
          <p:cNvPr id="3" name="Content Placeholder 2"/>
          <p:cNvSpPr>
            <a:spLocks noGrp="1"/>
          </p:cNvSpPr>
          <p:nvPr>
            <p:ph idx="1"/>
          </p:nvPr>
        </p:nvSpPr>
        <p:spPr>
          <a:xfrm>
            <a:off x="138546" y="1433946"/>
            <a:ext cx="4375728" cy="4876800"/>
          </a:xfrm>
        </p:spPr>
        <p:txBody>
          <a:bodyPr/>
          <a:lstStyle/>
          <a:p>
            <a:r>
              <a:rPr lang="en-US" sz="1600" dirty="0"/>
              <a:t>acquisition</a:t>
            </a:r>
          </a:p>
          <a:p>
            <a:r>
              <a:rPr lang="en-US" sz="1600" dirty="0"/>
              <a:t>assay</a:t>
            </a:r>
          </a:p>
          <a:p>
            <a:r>
              <a:rPr lang="en-US" sz="1600" dirty="0"/>
              <a:t>centrally registered identifier (CRID) registry</a:t>
            </a:r>
          </a:p>
          <a:p>
            <a:r>
              <a:rPr lang="en-US" sz="1600" dirty="0"/>
              <a:t>centrally registered identifier (CRID) symbol</a:t>
            </a:r>
          </a:p>
          <a:p>
            <a:r>
              <a:rPr lang="en-US" sz="1600" dirty="0"/>
              <a:t>conclusion textual entity</a:t>
            </a:r>
          </a:p>
          <a:p>
            <a:r>
              <a:rPr lang="en-US" sz="1600" dirty="0"/>
              <a:t>data item</a:t>
            </a:r>
          </a:p>
          <a:p>
            <a:r>
              <a:rPr lang="en-US" sz="1600" dirty="0"/>
              <a:t>data transformation</a:t>
            </a:r>
          </a:p>
          <a:p>
            <a:r>
              <a:rPr lang="en-US" sz="1600" dirty="0"/>
              <a:t>dependent variable specification</a:t>
            </a:r>
          </a:p>
          <a:p>
            <a:r>
              <a:rPr lang="en-US" sz="1600" dirty="0"/>
              <a:t>device</a:t>
            </a:r>
          </a:p>
          <a:p>
            <a:r>
              <a:rPr lang="en-US" sz="1600" dirty="0"/>
              <a:t>document</a:t>
            </a:r>
          </a:p>
          <a:p>
            <a:r>
              <a:rPr lang="en-US" sz="1600" dirty="0"/>
              <a:t>documenting</a:t>
            </a:r>
          </a:p>
          <a:p>
            <a:r>
              <a:rPr lang="en-US" sz="1600" dirty="0"/>
              <a:t>human subject enrollment</a:t>
            </a:r>
          </a:p>
          <a:p>
            <a:r>
              <a:rPr lang="en-US" sz="1600" dirty="0"/>
              <a:t>hypothesis textual entity</a:t>
            </a:r>
          </a:p>
          <a:p>
            <a:r>
              <a:rPr lang="en-US" sz="1600" dirty="0"/>
              <a:t>independent variable specification</a:t>
            </a:r>
          </a:p>
        </p:txBody>
      </p:sp>
      <p:sp>
        <p:nvSpPr>
          <p:cNvPr id="9" name="Content Placeholder 2"/>
          <p:cNvSpPr txBox="1">
            <a:spLocks/>
          </p:cNvSpPr>
          <p:nvPr/>
        </p:nvSpPr>
        <p:spPr bwMode="auto">
          <a:xfrm>
            <a:off x="4514274" y="1468581"/>
            <a:ext cx="4375728" cy="487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30" tIns="45715" rIns="91430" bIns="45715"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ＭＳ Ｐゴシック" charset="0"/>
                <a:cs typeface="ＭＳ Ｐゴシック" charset="0"/>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ＭＳ Ｐゴシック" charset="0"/>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ＭＳ Ｐゴシック" charset="0"/>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ＭＳ Ｐゴシック" charset="0"/>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ＭＳ Ｐゴシック" charset="0"/>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600" dirty="0"/>
              <a:t>information content entity</a:t>
            </a:r>
          </a:p>
          <a:p>
            <a:r>
              <a:rPr lang="en-US" sz="1600" dirty="0"/>
              <a:t>investigation</a:t>
            </a:r>
          </a:p>
          <a:p>
            <a:r>
              <a:rPr lang="en-US" sz="1600" dirty="0"/>
              <a:t>investigation agent role</a:t>
            </a:r>
          </a:p>
          <a:p>
            <a:r>
              <a:rPr lang="en-US" sz="1600" dirty="0"/>
              <a:t>measure function</a:t>
            </a:r>
          </a:p>
          <a:p>
            <a:r>
              <a:rPr lang="en-US" sz="1600" dirty="0"/>
              <a:t>measurement datum</a:t>
            </a:r>
          </a:p>
          <a:p>
            <a:r>
              <a:rPr lang="en-US" sz="1600" dirty="0"/>
              <a:t>plan</a:t>
            </a:r>
          </a:p>
          <a:p>
            <a:r>
              <a:rPr lang="en-US" sz="1600" dirty="0"/>
              <a:t>planning</a:t>
            </a:r>
          </a:p>
          <a:p>
            <a:r>
              <a:rPr lang="en-US" sz="1600" dirty="0"/>
              <a:t>population</a:t>
            </a:r>
          </a:p>
          <a:p>
            <a:r>
              <a:rPr lang="en-US" sz="1600" dirty="0"/>
              <a:t>protocol</a:t>
            </a:r>
          </a:p>
          <a:p>
            <a:r>
              <a:rPr lang="en-US" sz="1600" dirty="0"/>
              <a:t>specimen</a:t>
            </a:r>
          </a:p>
          <a:p>
            <a:r>
              <a:rPr lang="en-US" sz="1600" dirty="0"/>
              <a:t>specimen collection</a:t>
            </a:r>
          </a:p>
          <a:p>
            <a:r>
              <a:rPr lang="en-US" sz="1600" dirty="0"/>
              <a:t>study design</a:t>
            </a:r>
          </a:p>
          <a:p>
            <a:r>
              <a:rPr lang="en-US" sz="1600" dirty="0"/>
              <a:t>study design execution</a:t>
            </a:r>
          </a:p>
          <a:p>
            <a:r>
              <a:rPr lang="en-US" sz="1600" dirty="0"/>
              <a:t>study subject role</a:t>
            </a:r>
          </a:p>
        </p:txBody>
      </p:sp>
      <p:sp>
        <p:nvSpPr>
          <p:cNvPr id="5" name="Rectangle 4"/>
          <p:cNvSpPr/>
          <p:nvPr/>
        </p:nvSpPr>
        <p:spPr>
          <a:xfrm>
            <a:off x="7038566" y="6487190"/>
            <a:ext cx="1280569" cy="369332"/>
          </a:xfrm>
          <a:prstGeom prst="rect">
            <a:avLst/>
          </a:prstGeom>
        </p:spPr>
        <p:txBody>
          <a:bodyPr wrap="none">
            <a:spAutoFit/>
          </a:bodyPr>
          <a:lstStyle/>
          <a:p>
            <a:r>
              <a:rPr lang="en-US" b="1" i="1" dirty="0" smtClean="0">
                <a:solidFill>
                  <a:srgbClr val="FFFFFF"/>
                </a:solidFill>
              </a:rPr>
              <a:t>Core terms</a:t>
            </a:r>
            <a:endParaRPr lang="en-US" b="1" i="1" dirty="0">
              <a:solidFill>
                <a:srgbClr val="FFFFFF"/>
              </a:solidFill>
            </a:endParaRPr>
          </a:p>
        </p:txBody>
      </p:sp>
    </p:spTree>
    <p:extLst>
      <p:ext uri="{BB962C8B-B14F-4D97-AF65-F5344CB8AC3E}">
        <p14:creationId xmlns:p14="http://schemas.microsoft.com/office/powerpoint/2010/main" val="3936493539"/>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OBI Outer Core</a:t>
            </a:r>
            <a:endParaRPr lang="en-US" dirty="0"/>
          </a:p>
        </p:txBody>
      </p:sp>
      <p:sp>
        <p:nvSpPr>
          <p:cNvPr id="6" name="Content Placeholder 5"/>
          <p:cNvSpPr>
            <a:spLocks noGrp="1"/>
          </p:cNvSpPr>
          <p:nvPr>
            <p:ph idx="1"/>
          </p:nvPr>
        </p:nvSpPr>
        <p:spPr/>
        <p:txBody>
          <a:bodyPr/>
          <a:lstStyle/>
          <a:p>
            <a:r>
              <a:rPr lang="en-US" sz="1600" dirty="0" err="1"/>
              <a:t>biological_process</a:t>
            </a:r>
            <a:r>
              <a:rPr lang="en-US" sz="1600" dirty="0"/>
              <a:t> from the Gene Ontology (GO)</a:t>
            </a:r>
          </a:p>
          <a:p>
            <a:r>
              <a:rPr lang="en-US" sz="1600" dirty="0" err="1"/>
              <a:t>cellular_component</a:t>
            </a:r>
            <a:r>
              <a:rPr lang="en-US" sz="1600" dirty="0"/>
              <a:t> from the Gene Ontology (GO)</a:t>
            </a:r>
          </a:p>
          <a:p>
            <a:r>
              <a:rPr lang="en-US" sz="1600" dirty="0" err="1"/>
              <a:t>molecular_function</a:t>
            </a:r>
            <a:r>
              <a:rPr lang="en-US" sz="1600" dirty="0"/>
              <a:t> from the Gene Ontology (GO)</a:t>
            </a:r>
          </a:p>
          <a:p>
            <a:r>
              <a:rPr lang="en-US" sz="1600" dirty="0"/>
              <a:t>cell from the Cell Ontology (CL)</a:t>
            </a:r>
          </a:p>
          <a:p>
            <a:r>
              <a:rPr lang="en-US" sz="1600" dirty="0"/>
              <a:t>environmental material from the Environment Ontology (</a:t>
            </a:r>
            <a:r>
              <a:rPr lang="en-US" sz="1600" dirty="0" err="1"/>
              <a:t>EnVO</a:t>
            </a:r>
            <a:r>
              <a:rPr lang="en-US" sz="1600" dirty="0"/>
              <a:t>)</a:t>
            </a:r>
          </a:p>
          <a:p>
            <a:r>
              <a:rPr lang="en-US" sz="1600" dirty="0"/>
              <a:t>geographical location from Gazetteer (GAZ)</a:t>
            </a:r>
          </a:p>
          <a:p>
            <a:r>
              <a:rPr lang="en-US" sz="1600" dirty="0"/>
              <a:t>gross anatomical part from the Common Anatomy Reference Ontology (CARO)</a:t>
            </a:r>
          </a:p>
          <a:p>
            <a:r>
              <a:rPr lang="en-US" sz="1600" dirty="0"/>
              <a:t>Homo sapiens from the National Center for Biotechnology Information Taxonomy (</a:t>
            </a:r>
            <a:r>
              <a:rPr lang="en-US" sz="1600" dirty="0" err="1"/>
              <a:t>NCBITaxon</a:t>
            </a:r>
            <a:r>
              <a:rPr lang="en-US" sz="1600" dirty="0"/>
              <a:t>)</a:t>
            </a:r>
          </a:p>
          <a:p>
            <a:r>
              <a:rPr lang="en-US" sz="1600" dirty="0"/>
              <a:t>measurement unit label, included to connect to the Ontology of Units of Measurement (UO)</a:t>
            </a:r>
          </a:p>
          <a:p>
            <a:r>
              <a:rPr lang="en-US" sz="1600" dirty="0"/>
              <a:t>molecular entity from Chemical Entities of Biological Interest (</a:t>
            </a:r>
            <a:r>
              <a:rPr lang="en-US" sz="1600" dirty="0" err="1"/>
              <a:t>ChEBI</a:t>
            </a:r>
            <a:r>
              <a:rPr lang="en-US" sz="1600" dirty="0"/>
              <a:t>)</a:t>
            </a:r>
          </a:p>
          <a:p>
            <a:r>
              <a:rPr lang="en-US" sz="1600" dirty="0"/>
              <a:t>organism, included to connect to the National Center for Biotechnology Information Taxonomy (</a:t>
            </a:r>
            <a:r>
              <a:rPr lang="en-US" sz="1600" dirty="0" err="1"/>
              <a:t>NCBITaxon</a:t>
            </a:r>
            <a:r>
              <a:rPr lang="en-US" sz="1600" dirty="0"/>
              <a:t>)</a:t>
            </a:r>
          </a:p>
          <a:p>
            <a:r>
              <a:rPr lang="en-US" sz="1600" dirty="0"/>
              <a:t>quality, included to connect to the Phenotypic Quality Ontology (PATO)</a:t>
            </a:r>
          </a:p>
          <a:p>
            <a:r>
              <a:rPr lang="en-US" sz="1600" dirty="0"/>
              <a:t>disease course from the Ontology for General Medical Science (OGMS)</a:t>
            </a:r>
          </a:p>
        </p:txBody>
      </p:sp>
      <p:sp>
        <p:nvSpPr>
          <p:cNvPr id="4" name="Rectangle 3"/>
          <p:cNvSpPr/>
          <p:nvPr/>
        </p:nvSpPr>
        <p:spPr>
          <a:xfrm>
            <a:off x="7038566" y="6498046"/>
            <a:ext cx="1280569" cy="369332"/>
          </a:xfrm>
          <a:prstGeom prst="rect">
            <a:avLst/>
          </a:prstGeom>
        </p:spPr>
        <p:txBody>
          <a:bodyPr wrap="none">
            <a:spAutoFit/>
          </a:bodyPr>
          <a:lstStyle/>
          <a:p>
            <a:r>
              <a:rPr lang="en-US" b="1" i="1" dirty="0" smtClean="0">
                <a:solidFill>
                  <a:srgbClr val="FFFFFF"/>
                </a:solidFill>
              </a:rPr>
              <a:t>Core terms</a:t>
            </a:r>
            <a:endParaRPr lang="en-US" b="1" i="1" dirty="0">
              <a:solidFill>
                <a:srgbClr val="FFFFFF"/>
              </a:solidFill>
            </a:endParaRPr>
          </a:p>
        </p:txBody>
      </p:sp>
    </p:spTree>
    <p:extLst>
      <p:ext uri="{BB962C8B-B14F-4D97-AF65-F5344CB8AC3E}">
        <p14:creationId xmlns:p14="http://schemas.microsoft.com/office/powerpoint/2010/main" val="3031678468"/>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General Model of a Biomedical Investigation</a:t>
            </a:r>
          </a:p>
        </p:txBody>
      </p:sp>
      <p:sp>
        <p:nvSpPr>
          <p:cNvPr id="3" name="Content Placeholder 2"/>
          <p:cNvSpPr>
            <a:spLocks noGrp="1"/>
          </p:cNvSpPr>
          <p:nvPr>
            <p:ph idx="1"/>
          </p:nvPr>
        </p:nvSpPr>
        <p:spPr/>
        <p:txBody>
          <a:bodyPr>
            <a:normAutofit fontScale="92500" lnSpcReduction="10000"/>
          </a:bodyPr>
          <a:lstStyle/>
          <a:p>
            <a:r>
              <a:rPr lang="en-US" dirty="0"/>
              <a:t>At the heart of the Ontology for Biomedical Investigations is our model of an investigation. </a:t>
            </a:r>
            <a:endParaRPr lang="en-US" dirty="0" smtClean="0"/>
          </a:p>
          <a:p>
            <a:r>
              <a:rPr lang="en-US" dirty="0" smtClean="0"/>
              <a:t>An </a:t>
            </a:r>
            <a:r>
              <a:rPr lang="en-US" dirty="0"/>
              <a:t>investigation is a process with three parts:</a:t>
            </a:r>
          </a:p>
          <a:p>
            <a:pPr lvl="1"/>
            <a:r>
              <a:rPr lang="en-US" dirty="0"/>
              <a:t>the planning stage, in which a study design is created.</a:t>
            </a:r>
          </a:p>
          <a:p>
            <a:pPr lvl="1"/>
            <a:r>
              <a:rPr lang="en-US" dirty="0"/>
              <a:t>the study design execution stage, in which the steps of the study design are carried out.</a:t>
            </a:r>
          </a:p>
          <a:p>
            <a:pPr lvl="1"/>
            <a:r>
              <a:rPr lang="en-US" dirty="0"/>
              <a:t>the investigation reporting stage, in which an investigation report is created.</a:t>
            </a:r>
          </a:p>
          <a:p>
            <a:r>
              <a:rPr lang="en-US" dirty="0"/>
              <a:t>The output of an investigation is the investigation report, which includes a statement of the conclusions of the investigation.</a:t>
            </a:r>
          </a:p>
          <a:p>
            <a:endParaRPr lang="en-US" dirty="0">
              <a:solidFill>
                <a:srgbClr val="000000"/>
              </a:solidFill>
            </a:endParaRPr>
          </a:p>
        </p:txBody>
      </p:sp>
      <p:sp>
        <p:nvSpPr>
          <p:cNvPr id="4" name="Rectangle 3"/>
          <p:cNvSpPr/>
          <p:nvPr/>
        </p:nvSpPr>
        <p:spPr>
          <a:xfrm>
            <a:off x="7038566" y="6487190"/>
            <a:ext cx="1280569" cy="369332"/>
          </a:xfrm>
          <a:prstGeom prst="rect">
            <a:avLst/>
          </a:prstGeom>
        </p:spPr>
        <p:txBody>
          <a:bodyPr wrap="none">
            <a:spAutoFit/>
          </a:bodyPr>
          <a:lstStyle/>
          <a:p>
            <a:r>
              <a:rPr lang="en-US" b="1" i="1" dirty="0" smtClean="0">
                <a:solidFill>
                  <a:srgbClr val="FFFFFF"/>
                </a:solidFill>
              </a:rPr>
              <a:t>Core terms</a:t>
            </a:r>
            <a:endParaRPr lang="en-US" b="1" i="1" dirty="0">
              <a:solidFill>
                <a:srgbClr val="FFFFFF"/>
              </a:solidFill>
            </a:endParaRPr>
          </a:p>
        </p:txBody>
      </p:sp>
    </p:spTree>
    <p:extLst>
      <p:ext uri="{BB962C8B-B14F-4D97-AF65-F5344CB8AC3E}">
        <p14:creationId xmlns:p14="http://schemas.microsoft.com/office/powerpoint/2010/main" val="45727149"/>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Investigation</a:t>
            </a:r>
            <a:endParaRPr lang="en-US" dirty="0"/>
          </a:p>
        </p:txBody>
      </p:sp>
      <p:pic>
        <p:nvPicPr>
          <p:cNvPr id="5" name="Picture 4" descr="Investigation.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4701" y="1943100"/>
            <a:ext cx="7594600" cy="2959100"/>
          </a:xfrm>
          <a:prstGeom prst="rect">
            <a:avLst/>
          </a:prstGeom>
        </p:spPr>
      </p:pic>
      <p:sp>
        <p:nvSpPr>
          <p:cNvPr id="6" name="Rectangle 5"/>
          <p:cNvSpPr/>
          <p:nvPr/>
        </p:nvSpPr>
        <p:spPr>
          <a:xfrm>
            <a:off x="7038566" y="6487190"/>
            <a:ext cx="1280569" cy="369332"/>
          </a:xfrm>
          <a:prstGeom prst="rect">
            <a:avLst/>
          </a:prstGeom>
        </p:spPr>
        <p:txBody>
          <a:bodyPr wrap="none">
            <a:spAutoFit/>
          </a:bodyPr>
          <a:lstStyle/>
          <a:p>
            <a:r>
              <a:rPr lang="en-US" b="1" i="1" dirty="0" smtClean="0">
                <a:solidFill>
                  <a:srgbClr val="FFFFFF"/>
                </a:solidFill>
              </a:rPr>
              <a:t>Core terms</a:t>
            </a:r>
            <a:endParaRPr lang="en-US" b="1" i="1" dirty="0">
              <a:solidFill>
                <a:srgbClr val="FFFFFF"/>
              </a:solidFill>
            </a:endParaRPr>
          </a:p>
        </p:txBody>
      </p:sp>
    </p:spTree>
    <p:extLst>
      <p:ext uri="{BB962C8B-B14F-4D97-AF65-F5344CB8AC3E}">
        <p14:creationId xmlns:p14="http://schemas.microsoft.com/office/powerpoint/2010/main" val="1946309416"/>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endParaRPr lang="en-US"/>
          </a:p>
        </p:txBody>
      </p:sp>
      <p:pic>
        <p:nvPicPr>
          <p:cNvPr id="3" name="Picture 2" descr="OBI-core_forReview.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6637" y="82076"/>
            <a:ext cx="7959836" cy="6507801"/>
          </a:xfrm>
          <a:prstGeom prst="rect">
            <a:avLst/>
          </a:prstGeom>
        </p:spPr>
      </p:pic>
      <p:sp>
        <p:nvSpPr>
          <p:cNvPr id="5" name="Rectangle 4"/>
          <p:cNvSpPr/>
          <p:nvPr/>
        </p:nvSpPr>
        <p:spPr>
          <a:xfrm>
            <a:off x="7038566" y="6487190"/>
            <a:ext cx="1280569" cy="369332"/>
          </a:xfrm>
          <a:prstGeom prst="rect">
            <a:avLst/>
          </a:prstGeom>
        </p:spPr>
        <p:txBody>
          <a:bodyPr wrap="none">
            <a:spAutoFit/>
          </a:bodyPr>
          <a:lstStyle/>
          <a:p>
            <a:r>
              <a:rPr lang="en-US" b="1" i="1" dirty="0" smtClean="0">
                <a:solidFill>
                  <a:srgbClr val="FFFFFF"/>
                </a:solidFill>
              </a:rPr>
              <a:t>Core terms</a:t>
            </a:r>
            <a:endParaRPr lang="en-US" b="1" i="1" dirty="0">
              <a:solidFill>
                <a:srgbClr val="FFFFFF"/>
              </a:solidFill>
            </a:endParaRPr>
          </a:p>
        </p:txBody>
      </p:sp>
    </p:spTree>
    <p:extLst>
      <p:ext uri="{BB962C8B-B14F-4D97-AF65-F5344CB8AC3E}">
        <p14:creationId xmlns:p14="http://schemas.microsoft.com/office/powerpoint/2010/main" val="2930798992"/>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2012-07-09_170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41337" y="1123002"/>
            <a:ext cx="6469669" cy="5403575"/>
          </a:xfrm>
          <a:prstGeom prst="rect">
            <a:avLst/>
          </a:prstGeom>
        </p:spPr>
      </p:pic>
      <p:sp>
        <p:nvSpPr>
          <p:cNvPr id="2" name="Title 1"/>
          <p:cNvSpPr>
            <a:spLocks noGrp="1"/>
          </p:cNvSpPr>
          <p:nvPr>
            <p:ph type="title"/>
          </p:nvPr>
        </p:nvSpPr>
        <p:spPr/>
        <p:txBody>
          <a:bodyPr/>
          <a:lstStyle/>
          <a:p>
            <a:r>
              <a:rPr lang="en-US" dirty="0" smtClean="0"/>
              <a:t>OBI Web Site: obi-</a:t>
            </a:r>
            <a:r>
              <a:rPr lang="en-US" dirty="0" err="1" smtClean="0"/>
              <a:t>ontology.org</a:t>
            </a:r>
            <a:endParaRPr lang="en-US" dirty="0"/>
          </a:p>
        </p:txBody>
      </p:sp>
      <p:sp>
        <p:nvSpPr>
          <p:cNvPr id="3" name="Rectangle 2"/>
          <p:cNvSpPr/>
          <p:nvPr/>
        </p:nvSpPr>
        <p:spPr>
          <a:xfrm>
            <a:off x="5823021" y="6488668"/>
            <a:ext cx="3320979" cy="369332"/>
          </a:xfrm>
          <a:prstGeom prst="rect">
            <a:avLst/>
          </a:prstGeom>
        </p:spPr>
        <p:txBody>
          <a:bodyPr wrap="none">
            <a:spAutoFit/>
          </a:bodyPr>
          <a:lstStyle/>
          <a:p>
            <a:r>
              <a:rPr lang="en-US" b="1" i="1" dirty="0">
                <a:solidFill>
                  <a:srgbClr val="FFFFFF"/>
                </a:solidFill>
              </a:rPr>
              <a:t>Resources for making use of OBI </a:t>
            </a:r>
          </a:p>
        </p:txBody>
      </p:sp>
    </p:spTree>
    <p:extLst>
      <p:ext uri="{BB962C8B-B14F-4D97-AF65-F5344CB8AC3E}">
        <p14:creationId xmlns:p14="http://schemas.microsoft.com/office/powerpoint/2010/main" val="1478801939"/>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p:cNvSpPr>
            <a:spLocks noGrp="1"/>
          </p:cNvSpPr>
          <p:nvPr>
            <p:ph type="title"/>
          </p:nvPr>
        </p:nvSpPr>
        <p:spPr/>
        <p:txBody>
          <a:bodyPr/>
          <a:lstStyle/>
          <a:p>
            <a:pPr eaLnBrk="1" hangingPunct="1"/>
            <a:r>
              <a:rPr lang="en-US">
                <a:latin typeface="Calibri" charset="0"/>
              </a:rPr>
              <a:t>What will be covered</a:t>
            </a:r>
          </a:p>
        </p:txBody>
      </p:sp>
      <p:sp>
        <p:nvSpPr>
          <p:cNvPr id="15362" name="Content Placeholder 2"/>
          <p:cNvSpPr>
            <a:spLocks noGrp="1"/>
          </p:cNvSpPr>
          <p:nvPr>
            <p:ph idx="1"/>
          </p:nvPr>
        </p:nvSpPr>
        <p:spPr>
          <a:xfrm>
            <a:off x="272151" y="1406188"/>
            <a:ext cx="8618125" cy="4918412"/>
          </a:xfrm>
        </p:spPr>
        <p:txBody>
          <a:bodyPr/>
          <a:lstStyle/>
          <a:p>
            <a:r>
              <a:rPr lang="en-US" dirty="0" smtClean="0"/>
              <a:t>OBI scope and purpose</a:t>
            </a:r>
          </a:p>
          <a:p>
            <a:r>
              <a:rPr lang="en-US" dirty="0" smtClean="0"/>
              <a:t>High level overview</a:t>
            </a:r>
          </a:p>
          <a:p>
            <a:pPr lvl="1"/>
            <a:r>
              <a:rPr lang="en-US" dirty="0" smtClean="0"/>
              <a:t>OBI structure </a:t>
            </a:r>
          </a:p>
          <a:p>
            <a:pPr lvl="1"/>
            <a:r>
              <a:rPr lang="en-US" dirty="0" smtClean="0"/>
              <a:t>Guiding principles for development</a:t>
            </a:r>
          </a:p>
          <a:p>
            <a:r>
              <a:rPr lang="en-US" dirty="0" smtClean="0"/>
              <a:t>Core terms </a:t>
            </a:r>
          </a:p>
          <a:p>
            <a:pPr lvl="1"/>
            <a:r>
              <a:rPr lang="en-US" dirty="0" smtClean="0"/>
              <a:t>Purpose and content</a:t>
            </a:r>
          </a:p>
          <a:p>
            <a:pPr lvl="1"/>
            <a:r>
              <a:rPr lang="en-US" dirty="0" smtClean="0"/>
              <a:t>Basic investigation </a:t>
            </a:r>
          </a:p>
          <a:p>
            <a:r>
              <a:rPr lang="en-US" dirty="0" smtClean="0"/>
              <a:t>Resources for making use of OBI </a:t>
            </a:r>
          </a:p>
          <a:p>
            <a:r>
              <a:rPr lang="en-US" dirty="0" smtClean="0"/>
              <a:t>Interacting with OBI developers</a:t>
            </a:r>
            <a:endParaRPr lang="en-US" dirty="0"/>
          </a:p>
        </p:txBody>
      </p:sp>
    </p:spTree>
    <p:extLst>
      <p:ext uri="{BB962C8B-B14F-4D97-AF65-F5344CB8AC3E}">
        <p14:creationId xmlns:p14="http://schemas.microsoft.com/office/powerpoint/2010/main" val="3466298484"/>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Autofit/>
          </a:bodyPr>
          <a:lstStyle/>
          <a:p>
            <a:r>
              <a:rPr lang="en-US" sz="3200" dirty="0"/>
              <a:t>OBI is available at the NCBO </a:t>
            </a:r>
            <a:r>
              <a:rPr lang="en-US" sz="3200" dirty="0" err="1" smtClean="0"/>
              <a:t>Bioportal</a:t>
            </a:r>
            <a:r>
              <a:rPr lang="en-US" sz="3200" dirty="0"/>
              <a:t/>
            </a:r>
            <a:br>
              <a:rPr lang="en-US" sz="3200" dirty="0"/>
            </a:br>
            <a:r>
              <a:rPr lang="en-US" sz="3200" dirty="0"/>
              <a:t>http://</a:t>
            </a:r>
            <a:r>
              <a:rPr lang="en-US" sz="3200" dirty="0" err="1"/>
              <a:t>bioportal.bioontology.org</a:t>
            </a:r>
            <a:r>
              <a:rPr lang="en-US" sz="3200" dirty="0"/>
              <a:t>/</a:t>
            </a:r>
          </a:p>
        </p:txBody>
      </p:sp>
      <p:sp>
        <p:nvSpPr>
          <p:cNvPr id="3" name="Content Placeholder 2"/>
          <p:cNvSpPr>
            <a:spLocks noGrp="1"/>
          </p:cNvSpPr>
          <p:nvPr>
            <p:ph idx="1"/>
          </p:nvPr>
        </p:nvSpPr>
        <p:spPr/>
        <p:txBody>
          <a:bodyPr/>
          <a:lstStyle/>
          <a:p>
            <a:endParaRPr lang="en-US"/>
          </a:p>
        </p:txBody>
      </p:sp>
      <p:pic>
        <p:nvPicPr>
          <p:cNvPr id="2" name="Picture 1" descr="2012-02-24_1449.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0756" y="1217051"/>
            <a:ext cx="8551333" cy="5265019"/>
          </a:xfrm>
          <a:prstGeom prst="rect">
            <a:avLst/>
          </a:prstGeom>
        </p:spPr>
      </p:pic>
      <p:sp>
        <p:nvSpPr>
          <p:cNvPr id="7" name="Rectangle 6"/>
          <p:cNvSpPr/>
          <p:nvPr/>
        </p:nvSpPr>
        <p:spPr>
          <a:xfrm>
            <a:off x="5823021" y="6488668"/>
            <a:ext cx="3320979" cy="369332"/>
          </a:xfrm>
          <a:prstGeom prst="rect">
            <a:avLst/>
          </a:prstGeom>
        </p:spPr>
        <p:txBody>
          <a:bodyPr wrap="none">
            <a:spAutoFit/>
          </a:bodyPr>
          <a:lstStyle/>
          <a:p>
            <a:r>
              <a:rPr lang="en-US" b="1" i="1" dirty="0">
                <a:solidFill>
                  <a:srgbClr val="FFFFFF"/>
                </a:solidFill>
              </a:rPr>
              <a:t>Resources for making use of OBI </a:t>
            </a:r>
          </a:p>
        </p:txBody>
      </p:sp>
    </p:spTree>
    <p:extLst>
      <p:ext uri="{BB962C8B-B14F-4D97-AF65-F5344CB8AC3E}">
        <p14:creationId xmlns:p14="http://schemas.microsoft.com/office/powerpoint/2010/main" val="149614972"/>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2012-07-18_1558.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33400"/>
            <a:ext cx="9144000" cy="5774297"/>
          </a:xfrm>
          <a:prstGeom prst="rect">
            <a:avLst/>
          </a:prstGeom>
        </p:spPr>
      </p:pic>
      <p:pic>
        <p:nvPicPr>
          <p:cNvPr id="8" name="Picture 7" descr="2012-07-18_1559.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06400"/>
            <a:ext cx="9144000" cy="6021202"/>
          </a:xfrm>
          <a:prstGeom prst="rect">
            <a:avLst/>
          </a:prstGeom>
        </p:spPr>
      </p:pic>
      <p:sp>
        <p:nvSpPr>
          <p:cNvPr id="5" name="Rectangle 4"/>
          <p:cNvSpPr/>
          <p:nvPr/>
        </p:nvSpPr>
        <p:spPr>
          <a:xfrm>
            <a:off x="5823021" y="6488668"/>
            <a:ext cx="3320979" cy="369332"/>
          </a:xfrm>
          <a:prstGeom prst="rect">
            <a:avLst/>
          </a:prstGeom>
        </p:spPr>
        <p:txBody>
          <a:bodyPr wrap="none">
            <a:spAutoFit/>
          </a:bodyPr>
          <a:lstStyle/>
          <a:p>
            <a:r>
              <a:rPr lang="en-US" b="1" i="1" dirty="0">
                <a:solidFill>
                  <a:srgbClr val="FFFFFF"/>
                </a:solidFill>
              </a:rPr>
              <a:t>Resources for making use of OBI </a:t>
            </a:r>
          </a:p>
        </p:txBody>
      </p:sp>
      <p:pic>
        <p:nvPicPr>
          <p:cNvPr id="2" name="Picture 1" descr="2012-07-09_171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8301" y="162833"/>
            <a:ext cx="5489452" cy="6434656"/>
          </a:xfrm>
          <a:prstGeom prst="rect">
            <a:avLst/>
          </a:prstGeom>
        </p:spPr>
      </p:pic>
    </p:spTree>
    <p:extLst>
      <p:ext uri="{BB962C8B-B14F-4D97-AF65-F5344CB8AC3E}">
        <p14:creationId xmlns:p14="http://schemas.microsoft.com/office/powerpoint/2010/main" val="72132108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2012-07-18_1558.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05255"/>
            <a:ext cx="9144000" cy="5774297"/>
          </a:xfrm>
          <a:prstGeom prst="rect">
            <a:avLst/>
          </a:prstGeom>
        </p:spPr>
      </p:pic>
      <p:sp>
        <p:nvSpPr>
          <p:cNvPr id="6" name="Rectangle 5"/>
          <p:cNvSpPr/>
          <p:nvPr/>
        </p:nvSpPr>
        <p:spPr>
          <a:xfrm>
            <a:off x="5823021" y="6488668"/>
            <a:ext cx="3320979" cy="369332"/>
          </a:xfrm>
          <a:prstGeom prst="rect">
            <a:avLst/>
          </a:prstGeom>
        </p:spPr>
        <p:txBody>
          <a:bodyPr wrap="none">
            <a:spAutoFit/>
          </a:bodyPr>
          <a:lstStyle/>
          <a:p>
            <a:r>
              <a:rPr lang="en-US" b="1" i="1" dirty="0">
                <a:solidFill>
                  <a:srgbClr val="FFFFFF"/>
                </a:solidFill>
              </a:rPr>
              <a:t>Resources for making use of OBI </a:t>
            </a:r>
          </a:p>
        </p:txBody>
      </p:sp>
      <p:pic>
        <p:nvPicPr>
          <p:cNvPr id="3" name="Picture 2" descr="2012-07-19_125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15900"/>
            <a:ext cx="9144000" cy="6409274"/>
          </a:xfrm>
          <a:prstGeom prst="rect">
            <a:avLst/>
          </a:prstGeom>
        </p:spPr>
      </p:pic>
    </p:spTree>
    <p:extLst>
      <p:ext uri="{BB962C8B-B14F-4D97-AF65-F5344CB8AC3E}">
        <p14:creationId xmlns:p14="http://schemas.microsoft.com/office/powerpoint/2010/main" val="214367440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2012-07-09_1709.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0745" y="1068378"/>
            <a:ext cx="6960857" cy="5369395"/>
          </a:xfrm>
          <a:prstGeom prst="rect">
            <a:avLst/>
          </a:prstGeom>
        </p:spPr>
      </p:pic>
      <p:sp>
        <p:nvSpPr>
          <p:cNvPr id="4" name="Title 3"/>
          <p:cNvSpPr>
            <a:spLocks noGrp="1"/>
          </p:cNvSpPr>
          <p:nvPr>
            <p:ph type="title"/>
          </p:nvPr>
        </p:nvSpPr>
        <p:spPr>
          <a:xfrm>
            <a:off x="457200" y="65552"/>
            <a:ext cx="8229600" cy="1063423"/>
          </a:xfrm>
        </p:spPr>
        <p:txBody>
          <a:bodyPr>
            <a:normAutofit fontScale="90000"/>
          </a:bodyPr>
          <a:lstStyle/>
          <a:p>
            <a:r>
              <a:rPr lang="en-US" dirty="0" smtClean="0"/>
              <a:t>OBI is also available at </a:t>
            </a:r>
            <a:r>
              <a:rPr lang="en-US" dirty="0" err="1" smtClean="0"/>
              <a:t>Ontobee</a:t>
            </a:r>
            <a:r>
              <a:rPr lang="en-US" dirty="0" smtClean="0"/>
              <a:t/>
            </a:r>
            <a:br>
              <a:rPr lang="en-US" dirty="0" smtClean="0"/>
            </a:br>
            <a:r>
              <a:rPr lang="en-US" dirty="0" err="1" smtClean="0"/>
              <a:t>http:www.ontobee.org</a:t>
            </a:r>
            <a:endParaRPr lang="en-US" dirty="0"/>
          </a:p>
        </p:txBody>
      </p:sp>
      <p:sp>
        <p:nvSpPr>
          <p:cNvPr id="7" name="Rectangle 6"/>
          <p:cNvSpPr/>
          <p:nvPr/>
        </p:nvSpPr>
        <p:spPr>
          <a:xfrm>
            <a:off x="5823021" y="6488668"/>
            <a:ext cx="3320979" cy="369332"/>
          </a:xfrm>
          <a:prstGeom prst="rect">
            <a:avLst/>
          </a:prstGeom>
        </p:spPr>
        <p:txBody>
          <a:bodyPr wrap="none">
            <a:spAutoFit/>
          </a:bodyPr>
          <a:lstStyle/>
          <a:p>
            <a:r>
              <a:rPr lang="en-US" b="1" i="1" dirty="0">
                <a:solidFill>
                  <a:srgbClr val="FFFFFF"/>
                </a:solidFill>
              </a:rPr>
              <a:t>Resources for making use of OBI </a:t>
            </a:r>
          </a:p>
        </p:txBody>
      </p:sp>
      <p:pic>
        <p:nvPicPr>
          <p:cNvPr id="5" name="Picture 4" descr="2012-07-18_1647.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32863" y="1128975"/>
            <a:ext cx="6651490" cy="5308798"/>
          </a:xfrm>
          <a:prstGeom prst="rect">
            <a:avLst/>
          </a:prstGeom>
        </p:spPr>
      </p:pic>
    </p:spTree>
    <p:extLst>
      <p:ext uri="{BB962C8B-B14F-4D97-AF65-F5344CB8AC3E}">
        <p14:creationId xmlns:p14="http://schemas.microsoft.com/office/powerpoint/2010/main" val="12555864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OBI Releases</a:t>
            </a:r>
            <a:br>
              <a:rPr lang="en-US" dirty="0" smtClean="0"/>
            </a:br>
            <a:r>
              <a:rPr lang="en-US" dirty="0"/>
              <a:t>http://obi-</a:t>
            </a:r>
            <a:r>
              <a:rPr lang="en-US" dirty="0" err="1"/>
              <a:t>ontology.org</a:t>
            </a:r>
            <a:r>
              <a:rPr lang="en-US" dirty="0"/>
              <a:t>/page/Releases</a:t>
            </a:r>
          </a:p>
        </p:txBody>
      </p:sp>
      <p:pic>
        <p:nvPicPr>
          <p:cNvPr id="5" name="Content Placeholder 4" descr="2012-07-18_1621.png"/>
          <p:cNvPicPr>
            <a:picLocks noGrp="1" noChangeAspect="1"/>
          </p:cNvPicPr>
          <p:nvPr>
            <p:ph idx="1"/>
          </p:nvPr>
        </p:nvPicPr>
        <p:blipFill>
          <a:blip r:embed="rId2">
            <a:extLst>
              <a:ext uri="{28A0092B-C50C-407E-A947-70E740481C1C}">
                <a14:useLocalDpi xmlns:a14="http://schemas.microsoft.com/office/drawing/2010/main" val="0"/>
              </a:ext>
            </a:extLst>
          </a:blip>
          <a:srcRect t="12900" b="12900"/>
          <a:stretch>
            <a:fillRect/>
          </a:stretch>
        </p:blipFill>
        <p:spPr/>
      </p:pic>
      <p:sp>
        <p:nvSpPr>
          <p:cNvPr id="4" name="Rectangle 3"/>
          <p:cNvSpPr/>
          <p:nvPr/>
        </p:nvSpPr>
        <p:spPr>
          <a:xfrm>
            <a:off x="5823021" y="6488668"/>
            <a:ext cx="3320979" cy="369332"/>
          </a:xfrm>
          <a:prstGeom prst="rect">
            <a:avLst/>
          </a:prstGeom>
        </p:spPr>
        <p:txBody>
          <a:bodyPr wrap="none">
            <a:spAutoFit/>
          </a:bodyPr>
          <a:lstStyle/>
          <a:p>
            <a:r>
              <a:rPr lang="en-US" b="1" i="1" dirty="0">
                <a:solidFill>
                  <a:srgbClr val="FFFFFF"/>
                </a:solidFill>
              </a:rPr>
              <a:t>Resources for making use of OBI </a:t>
            </a:r>
          </a:p>
        </p:txBody>
      </p:sp>
      <p:pic>
        <p:nvPicPr>
          <p:cNvPr id="6" name="Picture 5" descr="2012-07-18_162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2264" y="1583141"/>
            <a:ext cx="5832743" cy="4905527"/>
          </a:xfrm>
          <a:prstGeom prst="rect">
            <a:avLst/>
          </a:prstGeom>
        </p:spPr>
      </p:pic>
      <p:pic>
        <p:nvPicPr>
          <p:cNvPr id="7" name="Picture 6" descr="2012-07-18_1623.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4024304"/>
            <a:ext cx="9144000" cy="2293928"/>
          </a:xfrm>
          <a:prstGeom prst="rect">
            <a:avLst/>
          </a:prstGeom>
          <a:ln>
            <a:solidFill>
              <a:srgbClr val="4F81BD"/>
            </a:solidFill>
          </a:ln>
        </p:spPr>
      </p:pic>
    </p:spTree>
    <p:extLst>
      <p:ext uri="{BB962C8B-B14F-4D97-AF65-F5344CB8AC3E}">
        <p14:creationId xmlns:p14="http://schemas.microsoft.com/office/powerpoint/2010/main" val="238106329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3200" dirty="0"/>
              <a:t>The development version of OBI is available through the </a:t>
            </a:r>
            <a:r>
              <a:rPr lang="en-US" sz="3200" dirty="0" err="1"/>
              <a:t>svn</a:t>
            </a:r>
            <a:r>
              <a:rPr lang="en-US" sz="3200" dirty="0"/>
              <a:t> code repository</a:t>
            </a:r>
          </a:p>
        </p:txBody>
      </p:sp>
      <p:sp>
        <p:nvSpPr>
          <p:cNvPr id="3" name="Content Placeholder 2"/>
          <p:cNvSpPr>
            <a:spLocks noGrp="1"/>
          </p:cNvSpPr>
          <p:nvPr>
            <p:ph idx="1"/>
          </p:nvPr>
        </p:nvSpPr>
        <p:spPr>
          <a:xfrm>
            <a:off x="457200" y="1382663"/>
            <a:ext cx="8229600" cy="5282647"/>
          </a:xfrm>
        </p:spPr>
        <p:txBody>
          <a:bodyPr>
            <a:normAutofit fontScale="55000" lnSpcReduction="20000"/>
          </a:bodyPr>
          <a:lstStyle/>
          <a:p>
            <a:r>
              <a:rPr lang="en-US" dirty="0" smtClean="0"/>
              <a:t>Follow OBI Ontology Check Out at OBI tutorial page: http://</a:t>
            </a:r>
            <a:r>
              <a:rPr lang="en-US" dirty="0" err="1" smtClean="0"/>
              <a:t>kr-med.org</a:t>
            </a:r>
            <a:r>
              <a:rPr lang="en-US" dirty="0" smtClean="0"/>
              <a:t>/icbofois2012/obi/</a:t>
            </a:r>
            <a:r>
              <a:rPr lang="en-US" dirty="0" err="1" smtClean="0"/>
              <a:t>index.htm</a:t>
            </a:r>
            <a:endParaRPr lang="en-US" dirty="0" smtClean="0"/>
          </a:p>
          <a:p>
            <a:pPr lvl="1"/>
            <a:r>
              <a:rPr lang="en-US" dirty="0" smtClean="0"/>
              <a:t>Command </a:t>
            </a:r>
            <a:r>
              <a:rPr lang="en-US" dirty="0"/>
              <a:t>to check out latest version of </a:t>
            </a:r>
            <a:r>
              <a:rPr lang="en-US" dirty="0" smtClean="0"/>
              <a:t>OBI:</a:t>
            </a:r>
          </a:p>
          <a:p>
            <a:pPr lvl="2"/>
            <a:r>
              <a:rPr lang="en-US" dirty="0" err="1" smtClean="0"/>
              <a:t>svn</a:t>
            </a:r>
            <a:r>
              <a:rPr lang="en-US" dirty="0" smtClean="0"/>
              <a:t> </a:t>
            </a:r>
            <a:r>
              <a:rPr lang="en-US" dirty="0"/>
              <a:t>co </a:t>
            </a:r>
            <a:r>
              <a:rPr lang="en-US" dirty="0">
                <a:hlinkClick r:id="rId2"/>
              </a:rPr>
              <a:t>http://obi.svn.sourceforge.net/svnroot/obi/trunk/src/ontology</a:t>
            </a:r>
            <a:r>
              <a:rPr lang="en-US" dirty="0" smtClean="0">
                <a:hlinkClick r:id="rId2"/>
              </a:rPr>
              <a:t>/</a:t>
            </a:r>
            <a:endParaRPr lang="en-US" dirty="0" smtClean="0"/>
          </a:p>
          <a:p>
            <a:pPr lvl="1"/>
            <a:r>
              <a:rPr lang="en-US" dirty="0" smtClean="0"/>
              <a:t>Download CORE </a:t>
            </a:r>
            <a:r>
              <a:rPr lang="en-US" dirty="0"/>
              <a:t>version of OBI:</a:t>
            </a:r>
          </a:p>
          <a:p>
            <a:pPr lvl="2"/>
            <a:r>
              <a:rPr lang="en-US" dirty="0" smtClean="0">
                <a:hlinkClick r:id="rId3"/>
              </a:rPr>
              <a:t>https:</a:t>
            </a:r>
            <a:r>
              <a:rPr lang="en-US" dirty="0">
                <a:hlinkClick r:id="rId3"/>
              </a:rPr>
              <a:t>//obi.svn.sourceforge.net/svnroot/obi/trunk/docs/presentations/OBI%20tutorial%20July%202012%20ICBO/Ontodog/Output%20files</a:t>
            </a:r>
            <a:r>
              <a:rPr lang="en-US" dirty="0" smtClean="0">
                <a:hlinkClick r:id="rId3"/>
              </a:rPr>
              <a:t>/</a:t>
            </a:r>
            <a:endParaRPr lang="en-US" dirty="0" smtClean="0"/>
          </a:p>
          <a:p>
            <a:pPr lvl="2"/>
            <a:r>
              <a:rPr lang="en-US" dirty="0" smtClean="0"/>
              <a:t>Details </a:t>
            </a:r>
            <a:r>
              <a:rPr lang="en-US" dirty="0"/>
              <a:t>for SVN see: </a:t>
            </a:r>
            <a:r>
              <a:rPr lang="en-US" b="1" dirty="0">
                <a:hlinkClick r:id="rId4"/>
              </a:rPr>
              <a:t>http://obi-ontology.org/page/General_introduction#SVN	</a:t>
            </a:r>
          </a:p>
          <a:p>
            <a:endParaRPr lang="en-US" dirty="0" smtClean="0"/>
          </a:p>
          <a:p>
            <a:r>
              <a:rPr lang="en-US" dirty="0" smtClean="0"/>
              <a:t>Browse OBI with Protégé (Instructions also at the OBI tutorial page)</a:t>
            </a:r>
            <a:endParaRPr lang="en-US" dirty="0"/>
          </a:p>
          <a:p>
            <a:pPr lvl="1"/>
            <a:r>
              <a:rPr lang="en-US" dirty="0"/>
              <a:t>Download </a:t>
            </a:r>
            <a:r>
              <a:rPr lang="en-US" dirty="0" err="1"/>
              <a:t>Protege</a:t>
            </a:r>
            <a:r>
              <a:rPr lang="en-US" dirty="0"/>
              <a:t> </a:t>
            </a:r>
            <a:r>
              <a:rPr lang="en-US" dirty="0" smtClean="0"/>
              <a:t>4.2 </a:t>
            </a:r>
            <a:r>
              <a:rPr lang="en-US" dirty="0"/>
              <a:t>release at:    </a:t>
            </a:r>
            <a:r>
              <a:rPr lang="en-US" b="1" dirty="0">
                <a:hlinkClick r:id="rId5"/>
              </a:rPr>
              <a:t>http://protege.stanford.edu/download/protege/4.1/installanywhere/Web_Installers/</a:t>
            </a:r>
          </a:p>
          <a:p>
            <a:endParaRPr lang="en-US" dirty="0"/>
          </a:p>
          <a:p>
            <a:pPr lvl="1"/>
            <a:r>
              <a:rPr lang="en-US" dirty="0"/>
              <a:t>Follow the instruction to install </a:t>
            </a:r>
            <a:r>
              <a:rPr lang="en-US" dirty="0" err="1"/>
              <a:t>Protege</a:t>
            </a:r>
            <a:r>
              <a:rPr lang="en-US" dirty="0"/>
              <a:t> posted on the page:  </a:t>
            </a:r>
            <a:r>
              <a:rPr lang="en-US" b="1" dirty="0">
                <a:hlinkClick r:id="rId6"/>
              </a:rPr>
              <a:t>http://protegewiki.stanford.edu/wiki/Protege-OWL_4_FAQ#How_do_I_install_Protege-OWL.3F</a:t>
            </a:r>
          </a:p>
          <a:p>
            <a:endParaRPr lang="en-US" dirty="0"/>
          </a:p>
          <a:p>
            <a:pPr lvl="1"/>
            <a:r>
              <a:rPr lang="en-US" dirty="0"/>
              <a:t>Load the checked out version of OBI from the file: branches/</a:t>
            </a:r>
            <a:r>
              <a:rPr lang="en-US" dirty="0" err="1"/>
              <a:t>obi.owl</a:t>
            </a:r>
            <a:r>
              <a:rPr lang="en-US" dirty="0"/>
              <a:t>  or load from the </a:t>
            </a:r>
            <a:r>
              <a:rPr lang="en-US" dirty="0" err="1"/>
              <a:t>url</a:t>
            </a:r>
            <a:r>
              <a:rPr lang="en-US" dirty="0"/>
              <a:t>: http://</a:t>
            </a:r>
            <a:r>
              <a:rPr lang="en-US" dirty="0" err="1"/>
              <a:t>purl.obolibrary.org</a:t>
            </a:r>
            <a:r>
              <a:rPr lang="en-US" dirty="0"/>
              <a:t>/obo/</a:t>
            </a:r>
            <a:r>
              <a:rPr lang="en-US" dirty="0" err="1" smtClean="0"/>
              <a:t>obi.owl</a:t>
            </a:r>
            <a:endParaRPr lang="en-US" dirty="0"/>
          </a:p>
          <a:p>
            <a:pPr lvl="1"/>
            <a:r>
              <a:rPr lang="en-US" dirty="0" smtClean="0"/>
              <a:t>Run the </a:t>
            </a:r>
            <a:r>
              <a:rPr lang="en-US" dirty="0" err="1" smtClean="0"/>
              <a:t>reasoner</a:t>
            </a:r>
            <a:r>
              <a:rPr lang="en-US" dirty="0" smtClean="0"/>
              <a:t> (Hermit recommended) to see inferred hierarchy.</a:t>
            </a:r>
            <a:endParaRPr lang="en-US" dirty="0"/>
          </a:p>
        </p:txBody>
      </p:sp>
      <p:sp>
        <p:nvSpPr>
          <p:cNvPr id="5" name="Rectangle 4"/>
          <p:cNvSpPr/>
          <p:nvPr/>
        </p:nvSpPr>
        <p:spPr>
          <a:xfrm>
            <a:off x="5823021" y="6488668"/>
            <a:ext cx="3320979" cy="369332"/>
          </a:xfrm>
          <a:prstGeom prst="rect">
            <a:avLst/>
          </a:prstGeom>
        </p:spPr>
        <p:txBody>
          <a:bodyPr wrap="none">
            <a:spAutoFit/>
          </a:bodyPr>
          <a:lstStyle/>
          <a:p>
            <a:r>
              <a:rPr lang="en-US" b="1" i="1" dirty="0">
                <a:solidFill>
                  <a:srgbClr val="FFFFFF"/>
                </a:solidFill>
              </a:rPr>
              <a:t>Resources for making use of OBI </a:t>
            </a:r>
          </a:p>
        </p:txBody>
      </p:sp>
    </p:spTree>
    <p:extLst>
      <p:ext uri="{BB962C8B-B14F-4D97-AF65-F5344CB8AC3E}">
        <p14:creationId xmlns:p14="http://schemas.microsoft.com/office/powerpoint/2010/main" val="3977490800"/>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OBI Core in Protégé 4.2 </a:t>
            </a:r>
            <a:endParaRPr lang="en-US" dirty="0"/>
          </a:p>
        </p:txBody>
      </p:sp>
      <p:pic>
        <p:nvPicPr>
          <p:cNvPr id="5" name="Content Placeholder 4" descr="2012-07-19_1258.png"/>
          <p:cNvPicPr>
            <a:picLocks noGrp="1" noChangeAspect="1"/>
          </p:cNvPicPr>
          <p:nvPr>
            <p:ph idx="1"/>
          </p:nvPr>
        </p:nvPicPr>
        <p:blipFill>
          <a:blip r:embed="rId2">
            <a:extLst>
              <a:ext uri="{28A0092B-C50C-407E-A947-70E740481C1C}">
                <a14:useLocalDpi xmlns:a14="http://schemas.microsoft.com/office/drawing/2010/main" val="0"/>
              </a:ext>
            </a:extLst>
          </a:blip>
          <a:srcRect t="3327" b="3327"/>
          <a:stretch>
            <a:fillRect/>
          </a:stretch>
        </p:blipFill>
        <p:spPr/>
      </p:pic>
      <p:sp>
        <p:nvSpPr>
          <p:cNvPr id="4" name="Rectangle 3"/>
          <p:cNvSpPr/>
          <p:nvPr/>
        </p:nvSpPr>
        <p:spPr>
          <a:xfrm>
            <a:off x="5823021" y="6488668"/>
            <a:ext cx="3320979" cy="369332"/>
          </a:xfrm>
          <a:prstGeom prst="rect">
            <a:avLst/>
          </a:prstGeom>
        </p:spPr>
        <p:txBody>
          <a:bodyPr wrap="none">
            <a:spAutoFit/>
          </a:bodyPr>
          <a:lstStyle/>
          <a:p>
            <a:r>
              <a:rPr lang="en-US" b="1" i="1" dirty="0">
                <a:solidFill>
                  <a:srgbClr val="FFFFFF"/>
                </a:solidFill>
              </a:rPr>
              <a:t>Resources for making use of OBI </a:t>
            </a:r>
          </a:p>
        </p:txBody>
      </p:sp>
    </p:spTree>
    <p:extLst>
      <p:ext uri="{BB962C8B-B14F-4D97-AF65-F5344CB8AC3E}">
        <p14:creationId xmlns:p14="http://schemas.microsoft.com/office/powerpoint/2010/main" val="1191221369"/>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Contributing to OBI</a:t>
            </a:r>
            <a:endParaRPr lang="en-US" dirty="0"/>
          </a:p>
        </p:txBody>
      </p:sp>
      <p:sp>
        <p:nvSpPr>
          <p:cNvPr id="3" name="Content Placeholder 2"/>
          <p:cNvSpPr>
            <a:spLocks noGrp="1"/>
          </p:cNvSpPr>
          <p:nvPr>
            <p:ph idx="1"/>
          </p:nvPr>
        </p:nvSpPr>
        <p:spPr/>
        <p:txBody>
          <a:bodyPr/>
          <a:lstStyle/>
          <a:p>
            <a:r>
              <a:rPr lang="en-US" dirty="0" smtClean="0"/>
              <a:t>Submit new terms to OBI via tracker: </a:t>
            </a:r>
          </a:p>
          <a:p>
            <a:pPr lvl="1"/>
            <a:r>
              <a:rPr lang="en-US" dirty="0" smtClean="0"/>
              <a:t>http://</a:t>
            </a:r>
            <a:r>
              <a:rPr lang="en-US" dirty="0" err="1" smtClean="0"/>
              <a:t>sourceforge.net</a:t>
            </a:r>
            <a:r>
              <a:rPr lang="en-US" dirty="0" smtClean="0"/>
              <a:t>/tracker/?</a:t>
            </a:r>
            <a:r>
              <a:rPr lang="en-US" dirty="0" err="1" smtClean="0"/>
              <a:t>group_id</a:t>
            </a:r>
            <a:r>
              <a:rPr lang="en-US" dirty="0" smtClean="0"/>
              <a:t>=177891&amp;atid=886178</a:t>
            </a:r>
          </a:p>
          <a:p>
            <a:r>
              <a:rPr lang="en-US" dirty="0"/>
              <a:t>Join OBI mailing list: </a:t>
            </a:r>
          </a:p>
          <a:p>
            <a:pPr lvl="1"/>
            <a:r>
              <a:rPr lang="en-US" dirty="0"/>
              <a:t>obi-developer: List for discussion regarding the development of OBI. email obi-developer </a:t>
            </a:r>
          </a:p>
          <a:p>
            <a:pPr lvl="1"/>
            <a:r>
              <a:rPr lang="en-US" dirty="0" smtClean="0"/>
              <a:t>obi</a:t>
            </a:r>
            <a:r>
              <a:rPr lang="en-US" dirty="0"/>
              <a:t>-users: List for general discussion on using OBI. email obi-users</a:t>
            </a:r>
            <a:r>
              <a:rPr lang="en-US" dirty="0" smtClean="0"/>
              <a:t>	</a:t>
            </a:r>
          </a:p>
          <a:p>
            <a:endParaRPr lang="en-US" dirty="0"/>
          </a:p>
        </p:txBody>
      </p:sp>
      <p:sp>
        <p:nvSpPr>
          <p:cNvPr id="2" name="Rectangle 1"/>
          <p:cNvSpPr/>
          <p:nvPr/>
        </p:nvSpPr>
        <p:spPr>
          <a:xfrm>
            <a:off x="5819314" y="6420825"/>
            <a:ext cx="3269695" cy="369332"/>
          </a:xfrm>
          <a:prstGeom prst="rect">
            <a:avLst/>
          </a:prstGeom>
        </p:spPr>
        <p:txBody>
          <a:bodyPr wrap="none">
            <a:spAutoFit/>
          </a:bodyPr>
          <a:lstStyle/>
          <a:p>
            <a:r>
              <a:rPr lang="en-US" b="1" i="1" dirty="0">
                <a:solidFill>
                  <a:srgbClr val="FFFFFF"/>
                </a:solidFill>
              </a:rPr>
              <a:t>Interacting with OBI developers</a:t>
            </a:r>
          </a:p>
        </p:txBody>
      </p:sp>
    </p:spTree>
    <p:extLst>
      <p:ext uri="{BB962C8B-B14F-4D97-AF65-F5344CB8AC3E}">
        <p14:creationId xmlns:p14="http://schemas.microsoft.com/office/powerpoint/2010/main" val="3123863801"/>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2012-07-09_170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83598" y="1295402"/>
            <a:ext cx="5758338" cy="5184280"/>
          </a:xfrm>
          <a:prstGeom prst="rect">
            <a:avLst/>
          </a:prstGeom>
        </p:spPr>
      </p:pic>
      <p:sp>
        <p:nvSpPr>
          <p:cNvPr id="3" name="Title 2"/>
          <p:cNvSpPr>
            <a:spLocks noGrp="1"/>
          </p:cNvSpPr>
          <p:nvPr>
            <p:ph type="title"/>
          </p:nvPr>
        </p:nvSpPr>
        <p:spPr/>
        <p:txBody>
          <a:bodyPr/>
          <a:lstStyle/>
          <a:p>
            <a:r>
              <a:rPr lang="en-US" dirty="0" smtClean="0"/>
              <a:t>OBI Tracker</a:t>
            </a:r>
            <a:endParaRPr lang="en-US" dirty="0"/>
          </a:p>
        </p:txBody>
      </p:sp>
      <p:sp>
        <p:nvSpPr>
          <p:cNvPr id="4" name="Rectangle 3"/>
          <p:cNvSpPr/>
          <p:nvPr/>
        </p:nvSpPr>
        <p:spPr>
          <a:xfrm>
            <a:off x="5819314" y="6420825"/>
            <a:ext cx="3269695" cy="369332"/>
          </a:xfrm>
          <a:prstGeom prst="rect">
            <a:avLst/>
          </a:prstGeom>
        </p:spPr>
        <p:txBody>
          <a:bodyPr wrap="none">
            <a:spAutoFit/>
          </a:bodyPr>
          <a:lstStyle/>
          <a:p>
            <a:r>
              <a:rPr lang="en-US" b="1" i="1" dirty="0">
                <a:solidFill>
                  <a:srgbClr val="FFFFFF"/>
                </a:solidFill>
              </a:rPr>
              <a:t>Interacting with OBI developers</a:t>
            </a:r>
          </a:p>
        </p:txBody>
      </p:sp>
    </p:spTree>
    <p:extLst>
      <p:ext uri="{BB962C8B-B14F-4D97-AF65-F5344CB8AC3E}">
        <p14:creationId xmlns:p14="http://schemas.microsoft.com/office/powerpoint/2010/main" val="2920562788"/>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2012-07-09_1727.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4226" y="1188233"/>
            <a:ext cx="7761652" cy="5163472"/>
          </a:xfrm>
          <a:prstGeom prst="rect">
            <a:avLst/>
          </a:prstGeom>
        </p:spPr>
      </p:pic>
      <p:sp>
        <p:nvSpPr>
          <p:cNvPr id="3" name="Title 2"/>
          <p:cNvSpPr>
            <a:spLocks noGrp="1"/>
          </p:cNvSpPr>
          <p:nvPr>
            <p:ph type="title"/>
          </p:nvPr>
        </p:nvSpPr>
        <p:spPr/>
        <p:txBody>
          <a:bodyPr/>
          <a:lstStyle/>
          <a:p>
            <a:r>
              <a:rPr lang="en-US" dirty="0" smtClean="0"/>
              <a:t>Archive of OBI Users list</a:t>
            </a:r>
            <a:endParaRPr lang="en-US" dirty="0"/>
          </a:p>
        </p:txBody>
      </p:sp>
      <p:sp>
        <p:nvSpPr>
          <p:cNvPr id="4" name="Rectangle 3"/>
          <p:cNvSpPr/>
          <p:nvPr/>
        </p:nvSpPr>
        <p:spPr>
          <a:xfrm>
            <a:off x="5819314" y="6420825"/>
            <a:ext cx="3269695" cy="369332"/>
          </a:xfrm>
          <a:prstGeom prst="rect">
            <a:avLst/>
          </a:prstGeom>
        </p:spPr>
        <p:txBody>
          <a:bodyPr wrap="none">
            <a:spAutoFit/>
          </a:bodyPr>
          <a:lstStyle/>
          <a:p>
            <a:r>
              <a:rPr lang="en-US" b="1" i="1" dirty="0">
                <a:solidFill>
                  <a:srgbClr val="FFFFFF"/>
                </a:solidFill>
              </a:rPr>
              <a:t>Interacting with OBI developers</a:t>
            </a:r>
          </a:p>
        </p:txBody>
      </p:sp>
    </p:spTree>
    <p:extLst>
      <p:ext uri="{BB962C8B-B14F-4D97-AF65-F5344CB8AC3E}">
        <p14:creationId xmlns:p14="http://schemas.microsoft.com/office/powerpoint/2010/main" val="343911037"/>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Ontology for Biomedical Investigations</a:t>
            </a:r>
            <a:endParaRPr lang="en-US" dirty="0"/>
          </a:p>
        </p:txBody>
      </p:sp>
      <p:sp>
        <p:nvSpPr>
          <p:cNvPr id="3" name="Content Placeholder 2"/>
          <p:cNvSpPr>
            <a:spLocks noGrp="1"/>
          </p:cNvSpPr>
          <p:nvPr>
            <p:ph idx="1"/>
          </p:nvPr>
        </p:nvSpPr>
        <p:spPr/>
        <p:txBody>
          <a:bodyPr>
            <a:normAutofit fontScale="70000" lnSpcReduction="20000"/>
          </a:bodyPr>
          <a:lstStyle/>
          <a:p>
            <a:r>
              <a:rPr lang="en-US" dirty="0" smtClean="0"/>
              <a:t>OBI is about capturing all aspects of an investigation (study, experiment, etc.)</a:t>
            </a:r>
          </a:p>
          <a:p>
            <a:r>
              <a:rPr lang="en-US" dirty="0" smtClean="0"/>
              <a:t>OBI is part of a group that follows the same principles and uses the same structure.</a:t>
            </a:r>
          </a:p>
          <a:p>
            <a:pPr lvl="1"/>
            <a:r>
              <a:rPr lang="en-US" dirty="0" smtClean="0"/>
              <a:t>The group is called the OBO Foundry and includes the Gene Ontology (GO)</a:t>
            </a:r>
          </a:p>
          <a:p>
            <a:pPr lvl="1"/>
            <a:r>
              <a:rPr lang="en-US" dirty="0" smtClean="0"/>
              <a:t>OBI is a candidate under review</a:t>
            </a:r>
          </a:p>
          <a:p>
            <a:r>
              <a:rPr lang="en-US" dirty="0" smtClean="0"/>
              <a:t>OBI provides a means to integrate people, places, specimens, protocols, data all through the context of performing an experiment. </a:t>
            </a:r>
          </a:p>
          <a:p>
            <a:r>
              <a:rPr lang="en-US" dirty="0" smtClean="0">
                <a:ea typeface="ＭＳ Ｐゴシック" charset="-128"/>
                <a:cs typeface="ＭＳ Ｐゴシック" charset="-128"/>
              </a:rPr>
              <a:t>J </a:t>
            </a:r>
            <a:r>
              <a:rPr lang="en-US" dirty="0">
                <a:ea typeface="ＭＳ Ｐゴシック" charset="-128"/>
                <a:cs typeface="ＭＳ Ｐゴシック" charset="-128"/>
              </a:rPr>
              <a:t>Biomed Semantics. 2010. Modeling biomedical experimental processes with OBI, Ryan R Brinkman, </a:t>
            </a:r>
            <a:r>
              <a:rPr lang="en-US" dirty="0" err="1">
                <a:ea typeface="ＭＳ Ｐゴシック" charset="-128"/>
                <a:cs typeface="ＭＳ Ｐゴシック" charset="-128"/>
              </a:rPr>
              <a:t>Mélanie</a:t>
            </a:r>
            <a:r>
              <a:rPr lang="en-US" dirty="0">
                <a:ea typeface="ＭＳ Ｐゴシック" charset="-128"/>
                <a:cs typeface="ＭＳ Ｐゴシック" charset="-128"/>
              </a:rPr>
              <a:t> </a:t>
            </a:r>
            <a:r>
              <a:rPr lang="en-US" dirty="0" err="1">
                <a:ea typeface="ＭＳ Ｐゴシック" charset="-128"/>
                <a:cs typeface="ＭＳ Ｐゴシック" charset="-128"/>
              </a:rPr>
              <a:t>Courtot</a:t>
            </a:r>
            <a:r>
              <a:rPr lang="en-US" dirty="0">
                <a:ea typeface="ＭＳ Ｐゴシック" charset="-128"/>
                <a:cs typeface="ＭＳ Ｐゴシック" charset="-128"/>
              </a:rPr>
              <a:t>, Dirk </a:t>
            </a:r>
            <a:r>
              <a:rPr lang="en-US" dirty="0" err="1">
                <a:ea typeface="ＭＳ Ｐゴシック" charset="-128"/>
                <a:cs typeface="ＭＳ Ｐゴシック" charset="-128"/>
              </a:rPr>
              <a:t>Derom</a:t>
            </a:r>
            <a:r>
              <a:rPr lang="en-US" dirty="0">
                <a:ea typeface="ＭＳ Ｐゴシック" charset="-128"/>
                <a:cs typeface="ＭＳ Ｐゴシック" charset="-128"/>
              </a:rPr>
              <a:t>, Jennifer M </a:t>
            </a:r>
            <a:r>
              <a:rPr lang="en-US" dirty="0" err="1">
                <a:ea typeface="ＭＳ Ｐゴシック" charset="-128"/>
                <a:cs typeface="ＭＳ Ｐゴシック" charset="-128"/>
              </a:rPr>
              <a:t>Fostel</a:t>
            </a:r>
            <a:r>
              <a:rPr lang="en-US" dirty="0">
                <a:ea typeface="ＭＳ Ｐゴシック" charset="-128"/>
                <a:cs typeface="ＭＳ Ｐゴシック" charset="-128"/>
              </a:rPr>
              <a:t>, </a:t>
            </a:r>
            <a:r>
              <a:rPr lang="en-US" dirty="0" err="1">
                <a:ea typeface="ＭＳ Ｐゴシック" charset="-128"/>
                <a:cs typeface="ＭＳ Ｐゴシック" charset="-128"/>
              </a:rPr>
              <a:t>Yongqun</a:t>
            </a:r>
            <a:r>
              <a:rPr lang="en-US" dirty="0">
                <a:ea typeface="ＭＳ Ｐゴシック" charset="-128"/>
                <a:cs typeface="ＭＳ Ｐゴシック" charset="-128"/>
              </a:rPr>
              <a:t> He, Phillip Lord, James Malone, Helen Parkinson, </a:t>
            </a:r>
            <a:r>
              <a:rPr lang="en-US" dirty="0" err="1">
                <a:ea typeface="ＭＳ Ｐゴシック" charset="-128"/>
                <a:cs typeface="ＭＳ Ｐゴシック" charset="-128"/>
              </a:rPr>
              <a:t>Bjoern</a:t>
            </a:r>
            <a:r>
              <a:rPr lang="en-US" dirty="0">
                <a:ea typeface="ＭＳ Ｐゴシック" charset="-128"/>
                <a:cs typeface="ＭＳ Ｐゴシック" charset="-128"/>
              </a:rPr>
              <a:t> Peters, Philippe </a:t>
            </a:r>
            <a:r>
              <a:rPr lang="en-US" dirty="0" err="1">
                <a:ea typeface="ＭＳ Ｐゴシック" charset="-128"/>
                <a:cs typeface="ＭＳ Ｐゴシック" charset="-128"/>
              </a:rPr>
              <a:t>Rocca</a:t>
            </a:r>
            <a:r>
              <a:rPr lang="en-US" dirty="0">
                <a:ea typeface="ＭＳ Ｐゴシック" charset="-128"/>
                <a:cs typeface="ＭＳ Ｐゴシック" charset="-128"/>
              </a:rPr>
              <a:t>-Serra, Alan </a:t>
            </a:r>
            <a:r>
              <a:rPr lang="en-US" dirty="0" err="1">
                <a:ea typeface="ＭＳ Ｐゴシック" charset="-128"/>
                <a:cs typeface="ＭＳ Ｐゴシック" charset="-128"/>
              </a:rPr>
              <a:t>Ruttenberg</a:t>
            </a:r>
            <a:r>
              <a:rPr lang="en-US" dirty="0">
                <a:ea typeface="ＭＳ Ｐゴシック" charset="-128"/>
                <a:cs typeface="ＭＳ Ｐゴシック" charset="-128"/>
              </a:rPr>
              <a:t>, Susanna-</a:t>
            </a:r>
            <a:r>
              <a:rPr lang="en-US" dirty="0" err="1">
                <a:ea typeface="ＭＳ Ｐゴシック" charset="-128"/>
                <a:cs typeface="ＭＳ Ｐゴシック" charset="-128"/>
              </a:rPr>
              <a:t>Assunta</a:t>
            </a:r>
            <a:r>
              <a:rPr lang="en-US" dirty="0">
                <a:ea typeface="ＭＳ Ｐゴシック" charset="-128"/>
                <a:cs typeface="ＭＳ Ｐゴシック" charset="-128"/>
              </a:rPr>
              <a:t> </a:t>
            </a:r>
            <a:r>
              <a:rPr lang="en-US" dirty="0" err="1">
                <a:ea typeface="ＭＳ Ｐゴシック" charset="-128"/>
                <a:cs typeface="ＭＳ Ｐゴシック" charset="-128"/>
              </a:rPr>
              <a:t>Sansone</a:t>
            </a:r>
            <a:r>
              <a:rPr lang="en-US" dirty="0">
                <a:ea typeface="ＭＳ Ｐゴシック" charset="-128"/>
                <a:cs typeface="ＭＳ Ｐゴシック" charset="-128"/>
              </a:rPr>
              <a:t>, Larisa N </a:t>
            </a:r>
            <a:r>
              <a:rPr lang="en-US" dirty="0" err="1">
                <a:ea typeface="ＭＳ Ｐゴシック" charset="-128"/>
                <a:cs typeface="ＭＳ Ｐゴシック" charset="-128"/>
              </a:rPr>
              <a:t>Soldatova</a:t>
            </a:r>
            <a:r>
              <a:rPr lang="en-US" dirty="0">
                <a:ea typeface="ＭＳ Ｐゴシック" charset="-128"/>
                <a:cs typeface="ＭＳ Ｐゴシック" charset="-128"/>
              </a:rPr>
              <a:t>, Christian J Stoeckert, Jr., Jessica A Turner, </a:t>
            </a:r>
            <a:r>
              <a:rPr lang="en-US" dirty="0" err="1">
                <a:ea typeface="ＭＳ Ｐゴシック" charset="-128"/>
                <a:cs typeface="ＭＳ Ｐゴシック" charset="-128"/>
              </a:rPr>
              <a:t>Jie</a:t>
            </a:r>
            <a:r>
              <a:rPr lang="en-US" dirty="0">
                <a:ea typeface="ＭＳ Ｐゴシック" charset="-128"/>
                <a:cs typeface="ＭＳ Ｐゴシック" charset="-128"/>
              </a:rPr>
              <a:t> </a:t>
            </a:r>
            <a:r>
              <a:rPr lang="en-US" dirty="0" err="1">
                <a:ea typeface="ＭＳ Ｐゴシック" charset="-128"/>
                <a:cs typeface="ＭＳ Ｐゴシック" charset="-128"/>
              </a:rPr>
              <a:t>Zheng</a:t>
            </a:r>
            <a:r>
              <a:rPr lang="en-US" dirty="0">
                <a:ea typeface="ＭＳ Ｐゴシック" charset="-128"/>
                <a:cs typeface="ＭＳ Ｐゴシック" charset="-128"/>
              </a:rPr>
              <a:t>, and the OBI consortium</a:t>
            </a:r>
          </a:p>
          <a:p>
            <a:pPr marL="0" indent="0">
              <a:buNone/>
            </a:pPr>
            <a:endParaRPr lang="en-US" dirty="0" smtClean="0"/>
          </a:p>
        </p:txBody>
      </p:sp>
      <p:sp>
        <p:nvSpPr>
          <p:cNvPr id="4" name="Rectangle 3"/>
          <p:cNvSpPr/>
          <p:nvPr/>
        </p:nvSpPr>
        <p:spPr>
          <a:xfrm>
            <a:off x="6719977" y="6488668"/>
            <a:ext cx="2424023" cy="369332"/>
          </a:xfrm>
          <a:prstGeom prst="rect">
            <a:avLst/>
          </a:prstGeom>
        </p:spPr>
        <p:txBody>
          <a:bodyPr wrap="none">
            <a:spAutoFit/>
          </a:bodyPr>
          <a:lstStyle/>
          <a:p>
            <a:r>
              <a:rPr lang="en-US" b="1" i="1" dirty="0">
                <a:solidFill>
                  <a:schemeClr val="bg1"/>
                </a:solidFill>
              </a:rPr>
              <a:t>OBI scope and purpose</a:t>
            </a:r>
          </a:p>
        </p:txBody>
      </p:sp>
    </p:spTree>
    <p:extLst>
      <p:ext uri="{BB962C8B-B14F-4D97-AF65-F5344CB8AC3E}">
        <p14:creationId xmlns:p14="http://schemas.microsoft.com/office/powerpoint/2010/main" val="2361900439"/>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2012-07-09_1729.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8512" y="1134720"/>
            <a:ext cx="6625915" cy="5359098"/>
          </a:xfrm>
          <a:prstGeom prst="rect">
            <a:avLst/>
          </a:prstGeom>
        </p:spPr>
      </p:pic>
      <p:sp>
        <p:nvSpPr>
          <p:cNvPr id="3" name="Title 2"/>
          <p:cNvSpPr>
            <a:spLocks noGrp="1"/>
          </p:cNvSpPr>
          <p:nvPr>
            <p:ph type="title"/>
          </p:nvPr>
        </p:nvSpPr>
        <p:spPr/>
        <p:txBody>
          <a:bodyPr/>
          <a:lstStyle/>
          <a:p>
            <a:r>
              <a:rPr lang="en-US" dirty="0" smtClean="0"/>
              <a:t>Archive of OBI </a:t>
            </a:r>
            <a:r>
              <a:rPr lang="en-US" dirty="0" err="1" smtClean="0"/>
              <a:t>dev</a:t>
            </a:r>
            <a:r>
              <a:rPr lang="en-US" dirty="0" smtClean="0"/>
              <a:t> list</a:t>
            </a:r>
            <a:endParaRPr lang="en-US" dirty="0"/>
          </a:p>
        </p:txBody>
      </p:sp>
      <p:sp>
        <p:nvSpPr>
          <p:cNvPr id="4" name="Rectangle 3"/>
          <p:cNvSpPr/>
          <p:nvPr/>
        </p:nvSpPr>
        <p:spPr>
          <a:xfrm>
            <a:off x="5819314" y="6420825"/>
            <a:ext cx="3269695" cy="369332"/>
          </a:xfrm>
          <a:prstGeom prst="rect">
            <a:avLst/>
          </a:prstGeom>
        </p:spPr>
        <p:txBody>
          <a:bodyPr wrap="none">
            <a:spAutoFit/>
          </a:bodyPr>
          <a:lstStyle/>
          <a:p>
            <a:r>
              <a:rPr lang="en-US" b="1" i="1" dirty="0">
                <a:solidFill>
                  <a:srgbClr val="FFFFFF"/>
                </a:solidFill>
              </a:rPr>
              <a:t>Interacting with OBI developers</a:t>
            </a:r>
          </a:p>
        </p:txBody>
      </p:sp>
    </p:spTree>
    <p:extLst>
      <p:ext uri="{BB962C8B-B14F-4D97-AF65-F5344CB8AC3E}">
        <p14:creationId xmlns:p14="http://schemas.microsoft.com/office/powerpoint/2010/main" val="799210716"/>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normAutofit/>
          </a:bodyPr>
          <a:lstStyle/>
          <a:p>
            <a:r>
              <a:rPr lang="en-US" sz="2800" dirty="0"/>
              <a:t>OBI is a multi-community project driven by the practical needs of its members with the goal to build a high quality, interoperable reference ontology</a:t>
            </a:r>
          </a:p>
          <a:p>
            <a:r>
              <a:rPr lang="en-US" sz="2800" dirty="0"/>
              <a:t>OBI high level classes are in place - solidified over several years - that cover all aspects of biomedical investigations</a:t>
            </a:r>
          </a:p>
          <a:p>
            <a:r>
              <a:rPr lang="en-US" sz="2800" dirty="0"/>
              <a:t>OBI is expanded to enable member applications and based on term requests</a:t>
            </a:r>
          </a:p>
          <a:p>
            <a:endParaRPr lang="en-US" sz="2800" dirty="0"/>
          </a:p>
        </p:txBody>
      </p:sp>
    </p:spTree>
    <p:extLst>
      <p:ext uri="{BB962C8B-B14F-4D97-AF65-F5344CB8AC3E}">
        <p14:creationId xmlns:p14="http://schemas.microsoft.com/office/powerpoint/2010/main" val="4042454669"/>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1026"/>
          <p:cNvSpPr>
            <a:spLocks noGrp="1"/>
          </p:cNvSpPr>
          <p:nvPr>
            <p:ph type="title" idx="4294967295"/>
          </p:nvPr>
        </p:nvSpPr>
        <p:spPr/>
        <p:txBody>
          <a:bodyPr/>
          <a:lstStyle/>
          <a:p>
            <a:pPr eaLnBrk="1" hangingPunct="1"/>
            <a:r>
              <a:rPr lang="en-US" dirty="0">
                <a:latin typeface="Calibri" charset="0"/>
              </a:rPr>
              <a:t>Acknowledgements</a:t>
            </a:r>
          </a:p>
        </p:txBody>
      </p:sp>
      <p:sp>
        <p:nvSpPr>
          <p:cNvPr id="57346" name="Rectangle 1027"/>
          <p:cNvSpPr>
            <a:spLocks noGrp="1"/>
          </p:cNvSpPr>
          <p:nvPr>
            <p:ph type="body" idx="4294967295"/>
          </p:nvPr>
        </p:nvSpPr>
        <p:spPr/>
        <p:txBody>
          <a:bodyPr/>
          <a:lstStyle/>
          <a:p>
            <a:pPr eaLnBrk="1" hangingPunct="1"/>
            <a:r>
              <a:rPr lang="en-US" sz="2800" dirty="0" err="1" smtClean="0">
                <a:latin typeface="Calibri" charset="0"/>
              </a:rPr>
              <a:t>Jie</a:t>
            </a:r>
            <a:r>
              <a:rPr lang="en-US" sz="2800" dirty="0" smtClean="0">
                <a:latin typeface="Calibri" charset="0"/>
              </a:rPr>
              <a:t> </a:t>
            </a:r>
            <a:r>
              <a:rPr lang="en-US" sz="2800" dirty="0" err="1" smtClean="0">
                <a:latin typeface="Calibri" charset="0"/>
              </a:rPr>
              <a:t>Zheng</a:t>
            </a:r>
            <a:r>
              <a:rPr lang="en-US" sz="2800" dirty="0" smtClean="0">
                <a:latin typeface="Calibri" charset="0"/>
              </a:rPr>
              <a:t> – for putting the tutorial together, much of the material, and generating the Core file</a:t>
            </a:r>
            <a:endParaRPr lang="en-US" sz="2800" dirty="0" smtClean="0">
              <a:latin typeface="Calibri" charset="0"/>
            </a:endParaRPr>
          </a:p>
          <a:p>
            <a:pPr eaLnBrk="1" hangingPunct="1"/>
            <a:r>
              <a:rPr lang="en-US" sz="2800" dirty="0">
                <a:latin typeface="Calibri" charset="0"/>
              </a:rPr>
              <a:t>Oliver(</a:t>
            </a:r>
            <a:r>
              <a:rPr lang="en-US" sz="2800" dirty="0" err="1">
                <a:latin typeface="Calibri" charset="0"/>
              </a:rPr>
              <a:t>Yongqun</a:t>
            </a:r>
            <a:r>
              <a:rPr lang="en-US" sz="2800" dirty="0">
                <a:latin typeface="Calibri" charset="0"/>
              </a:rPr>
              <a:t>) </a:t>
            </a:r>
            <a:r>
              <a:rPr lang="en-US" sz="2800" dirty="0" smtClean="0">
                <a:latin typeface="Calibri" charset="0"/>
              </a:rPr>
              <a:t>He – </a:t>
            </a:r>
            <a:r>
              <a:rPr lang="en-US" sz="2800" dirty="0">
                <a:latin typeface="Calibri" charset="0"/>
              </a:rPr>
              <a:t>for putting the tutorial </a:t>
            </a:r>
            <a:r>
              <a:rPr lang="en-US" sz="2800" dirty="0" smtClean="0">
                <a:latin typeface="Calibri" charset="0"/>
              </a:rPr>
              <a:t>together</a:t>
            </a:r>
            <a:endParaRPr lang="en-US" sz="2800" dirty="0">
              <a:latin typeface="Calibri" charset="0"/>
            </a:endParaRPr>
          </a:p>
          <a:p>
            <a:pPr eaLnBrk="1" hangingPunct="1"/>
            <a:r>
              <a:rPr lang="en-US" sz="2800" dirty="0" smtClean="0">
                <a:latin typeface="Calibri" charset="0"/>
              </a:rPr>
              <a:t>James </a:t>
            </a:r>
            <a:r>
              <a:rPr lang="en-US" sz="2800" dirty="0" smtClean="0">
                <a:latin typeface="Calibri" charset="0"/>
              </a:rPr>
              <a:t>Overton – for Core &amp; Investigation material</a:t>
            </a:r>
            <a:endParaRPr lang="en-US" sz="2800" dirty="0">
              <a:latin typeface="Calibri" charset="0"/>
            </a:endParaRPr>
          </a:p>
          <a:p>
            <a:pPr eaLnBrk="1" hangingPunct="1"/>
            <a:r>
              <a:rPr lang="en-US" sz="2800" dirty="0" err="1" smtClean="0">
                <a:latin typeface="Calibri" charset="0"/>
              </a:rPr>
              <a:t>Bjoern</a:t>
            </a:r>
            <a:r>
              <a:rPr lang="en-US" sz="2800" dirty="0" smtClean="0">
                <a:latin typeface="Calibri" charset="0"/>
              </a:rPr>
              <a:t> </a:t>
            </a:r>
            <a:r>
              <a:rPr lang="en-US" sz="2800" dirty="0" smtClean="0">
                <a:latin typeface="Calibri" charset="0"/>
              </a:rPr>
              <a:t>Peters – for slides adapted from ICBO 2011</a:t>
            </a:r>
            <a:endParaRPr lang="en-US" sz="2800" dirty="0">
              <a:latin typeface="Calibri" charset="0"/>
            </a:endParaRPr>
          </a:p>
          <a:p>
            <a:pPr eaLnBrk="1" hangingPunct="1"/>
            <a:r>
              <a:rPr lang="en-US" sz="2800" dirty="0">
                <a:latin typeface="Calibri" charset="0"/>
              </a:rPr>
              <a:t>Carlo </a:t>
            </a:r>
            <a:r>
              <a:rPr lang="en-US" sz="2800" dirty="0" err="1" smtClean="0">
                <a:latin typeface="Calibri" charset="0"/>
              </a:rPr>
              <a:t>Tornia</a:t>
            </a:r>
            <a:r>
              <a:rPr lang="en-US" sz="2800" dirty="0" smtClean="0">
                <a:latin typeface="Calibri" charset="0"/>
              </a:rPr>
              <a:t> – for getting the latest release out with </a:t>
            </a:r>
            <a:r>
              <a:rPr lang="en-US" sz="2800" dirty="0" err="1" smtClean="0">
                <a:latin typeface="Calibri" charset="0"/>
              </a:rPr>
              <a:t>Jie</a:t>
            </a:r>
            <a:endParaRPr lang="en-US" sz="2800" dirty="0">
              <a:latin typeface="Calibri" charset="0"/>
            </a:endParaRPr>
          </a:p>
          <a:p>
            <a:pPr eaLnBrk="1" hangingPunct="1">
              <a:buFont typeface="Arial" charset="0"/>
              <a:buNone/>
            </a:pPr>
            <a:r>
              <a:rPr lang="en-US" sz="2800" dirty="0">
                <a:latin typeface="Calibri" charset="0"/>
              </a:rPr>
              <a:t>				</a:t>
            </a:r>
            <a:r>
              <a:rPr lang="en-US" sz="2800" b="1" dirty="0">
                <a:latin typeface="Calibri" charset="0"/>
              </a:rPr>
              <a:t>The OBI consortium</a:t>
            </a:r>
            <a:r>
              <a:rPr lang="en-US" sz="2800" dirty="0">
                <a:latin typeface="Calibri" charset="0"/>
              </a:rPr>
              <a:t> </a:t>
            </a:r>
          </a:p>
        </p:txBody>
      </p:sp>
    </p:spTree>
    <p:extLst>
      <p:ext uri="{BB962C8B-B14F-4D97-AF65-F5344CB8AC3E}">
        <p14:creationId xmlns:p14="http://schemas.microsoft.com/office/powerpoint/2010/main" val="2038687544"/>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p:txBody>
          <a:bodyPr/>
          <a:lstStyle/>
          <a:p>
            <a:pPr eaLnBrk="1" hangingPunct="1"/>
            <a:r>
              <a:rPr lang="en-US" dirty="0"/>
              <a:t>Ontology</a:t>
            </a:r>
          </a:p>
        </p:txBody>
      </p:sp>
      <p:sp>
        <p:nvSpPr>
          <p:cNvPr id="10243" name="Content Placeholder 2"/>
          <p:cNvSpPr>
            <a:spLocks noGrp="1"/>
          </p:cNvSpPr>
          <p:nvPr>
            <p:ph idx="1"/>
          </p:nvPr>
        </p:nvSpPr>
        <p:spPr/>
        <p:txBody>
          <a:bodyPr>
            <a:normAutofit fontScale="92500" lnSpcReduction="10000"/>
          </a:bodyPr>
          <a:lstStyle/>
          <a:p>
            <a:pPr eaLnBrk="1" hangingPunct="1">
              <a:lnSpc>
                <a:spcPct val="90000"/>
              </a:lnSpc>
            </a:pPr>
            <a:r>
              <a:rPr lang="en-US" dirty="0"/>
              <a:t>A set of concepts within a domain and the relationships between those concepts</a:t>
            </a:r>
          </a:p>
          <a:p>
            <a:pPr lvl="1" eaLnBrk="1" hangingPunct="1">
              <a:lnSpc>
                <a:spcPct val="90000"/>
              </a:lnSpc>
              <a:buFont typeface="Wingdings" charset="2"/>
              <a:buChar char="Ø"/>
            </a:pPr>
            <a:r>
              <a:rPr lang="en-US" dirty="0"/>
              <a:t>Unambiguous description of a domain</a:t>
            </a:r>
          </a:p>
          <a:p>
            <a:pPr lvl="1" eaLnBrk="1" hangingPunct="1">
              <a:lnSpc>
                <a:spcPct val="90000"/>
              </a:lnSpc>
              <a:buFont typeface="Wingdings" charset="2"/>
              <a:buChar char="Ø"/>
            </a:pPr>
            <a:r>
              <a:rPr lang="en-US" dirty="0"/>
              <a:t>Controlled vocabulary</a:t>
            </a:r>
          </a:p>
          <a:p>
            <a:pPr lvl="1" eaLnBrk="1" hangingPunct="1">
              <a:lnSpc>
                <a:spcPct val="90000"/>
              </a:lnSpc>
              <a:buFont typeface="Wingdings" charset="2"/>
              <a:buChar char="Ø"/>
            </a:pPr>
            <a:r>
              <a:rPr lang="en-US" dirty="0"/>
              <a:t>Relations (logical constraints among terms)</a:t>
            </a:r>
          </a:p>
          <a:p>
            <a:pPr lvl="1" eaLnBrk="1" hangingPunct="1">
              <a:lnSpc>
                <a:spcPct val="90000"/>
              </a:lnSpc>
              <a:buFont typeface="Wingdings" charset="2"/>
              <a:buChar char="Ø"/>
            </a:pPr>
            <a:r>
              <a:rPr lang="en-US" dirty="0"/>
              <a:t>Human readable and machine </a:t>
            </a:r>
            <a:r>
              <a:rPr lang="en-US" dirty="0" smtClean="0"/>
              <a:t>interpretable</a:t>
            </a:r>
          </a:p>
          <a:p>
            <a:pPr>
              <a:lnSpc>
                <a:spcPct val="90000"/>
              </a:lnSpc>
            </a:pPr>
            <a:r>
              <a:rPr lang="en-US" dirty="0" smtClean="0"/>
              <a:t>Uses</a:t>
            </a:r>
          </a:p>
          <a:p>
            <a:pPr lvl="1">
              <a:lnSpc>
                <a:spcPct val="90000"/>
              </a:lnSpc>
              <a:buFont typeface="Wingdings" charset="2"/>
              <a:buChar char="Ø"/>
            </a:pPr>
            <a:r>
              <a:rPr lang="en-US" dirty="0" smtClean="0"/>
              <a:t>Annotation</a:t>
            </a:r>
          </a:p>
          <a:p>
            <a:pPr lvl="1">
              <a:lnSpc>
                <a:spcPct val="90000"/>
              </a:lnSpc>
              <a:buFont typeface="Wingdings" charset="2"/>
              <a:buChar char="Ø"/>
            </a:pPr>
            <a:r>
              <a:rPr lang="en-US" dirty="0" smtClean="0"/>
              <a:t>Text mining</a:t>
            </a:r>
          </a:p>
          <a:p>
            <a:pPr lvl="1">
              <a:lnSpc>
                <a:spcPct val="90000"/>
              </a:lnSpc>
              <a:buFont typeface="Wingdings" charset="2"/>
              <a:buChar char="Ø"/>
            </a:pPr>
            <a:r>
              <a:rPr lang="en-US" dirty="0" smtClean="0"/>
              <a:t>Semantic web</a:t>
            </a:r>
          </a:p>
          <a:p>
            <a:pPr lvl="1">
              <a:lnSpc>
                <a:spcPct val="90000"/>
              </a:lnSpc>
              <a:buFont typeface="Wingdings" charset="2"/>
              <a:buChar char="Ø"/>
            </a:pPr>
            <a:r>
              <a:rPr lang="en-US" dirty="0" smtClean="0"/>
              <a:t>Reasoning</a:t>
            </a:r>
          </a:p>
          <a:p>
            <a:pPr lvl="1">
              <a:lnSpc>
                <a:spcPct val="90000"/>
              </a:lnSpc>
              <a:buFont typeface="Wingdings" charset="2"/>
              <a:buChar char="Ø"/>
            </a:pPr>
            <a:endParaRPr lang="en-US" dirty="0" smtClean="0"/>
          </a:p>
          <a:p>
            <a:pPr lvl="1" eaLnBrk="1" hangingPunct="1">
              <a:lnSpc>
                <a:spcPct val="90000"/>
              </a:lnSpc>
              <a:buFont typeface="Wingdings" charset="2"/>
              <a:buChar char="Ø"/>
            </a:pPr>
            <a:endParaRPr lang="en-US" dirty="0"/>
          </a:p>
        </p:txBody>
      </p:sp>
      <p:sp>
        <p:nvSpPr>
          <p:cNvPr id="4" name="Rectangle 3"/>
          <p:cNvSpPr/>
          <p:nvPr/>
        </p:nvSpPr>
        <p:spPr>
          <a:xfrm>
            <a:off x="6719977" y="6499524"/>
            <a:ext cx="2424023" cy="369332"/>
          </a:xfrm>
          <a:prstGeom prst="rect">
            <a:avLst/>
          </a:prstGeom>
        </p:spPr>
        <p:txBody>
          <a:bodyPr wrap="none">
            <a:spAutoFit/>
          </a:bodyPr>
          <a:lstStyle/>
          <a:p>
            <a:r>
              <a:rPr lang="en-US" b="1" i="1" dirty="0">
                <a:solidFill>
                  <a:schemeClr val="bg1"/>
                </a:solidFill>
              </a:rPr>
              <a:t>OBI scope and purpose</a:t>
            </a:r>
          </a:p>
        </p:txBody>
      </p:sp>
    </p:spTree>
    <p:extLst>
      <p:ext uri="{BB962C8B-B14F-4D97-AF65-F5344CB8AC3E}">
        <p14:creationId xmlns:p14="http://schemas.microsoft.com/office/powerpoint/2010/main" val="3462492032"/>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OBO Foundry</a:t>
            </a:r>
            <a:endParaRPr lang="en-US" dirty="0"/>
          </a:p>
        </p:txBody>
      </p:sp>
      <p:pic>
        <p:nvPicPr>
          <p:cNvPr id="4" name="Content Placeholder 3" descr="2012-07-18_1511.png"/>
          <p:cNvPicPr>
            <a:picLocks noGrp="1" noChangeAspect="1"/>
          </p:cNvPicPr>
          <p:nvPr>
            <p:ph idx="1"/>
          </p:nvPr>
        </p:nvPicPr>
        <p:blipFill rotWithShape="1">
          <a:blip r:embed="rId2">
            <a:extLst>
              <a:ext uri="{28A0092B-C50C-407E-A947-70E740481C1C}">
                <a14:useLocalDpi xmlns:a14="http://schemas.microsoft.com/office/drawing/2010/main" val="0"/>
              </a:ext>
            </a:extLst>
          </a:blip>
          <a:srcRect l="-12726" r="-14425" b="2047"/>
          <a:stretch/>
        </p:blipFill>
        <p:spPr/>
      </p:pic>
      <p:sp>
        <p:nvSpPr>
          <p:cNvPr id="5" name="Rectangle 4"/>
          <p:cNvSpPr/>
          <p:nvPr/>
        </p:nvSpPr>
        <p:spPr>
          <a:xfrm>
            <a:off x="6719977" y="6499524"/>
            <a:ext cx="2424023" cy="369332"/>
          </a:xfrm>
          <a:prstGeom prst="rect">
            <a:avLst/>
          </a:prstGeom>
        </p:spPr>
        <p:txBody>
          <a:bodyPr wrap="none">
            <a:spAutoFit/>
          </a:bodyPr>
          <a:lstStyle/>
          <a:p>
            <a:r>
              <a:rPr lang="en-US" b="1" i="1" dirty="0">
                <a:solidFill>
                  <a:schemeClr val="bg1"/>
                </a:solidFill>
              </a:rPr>
              <a:t>OBI scope and purpose</a:t>
            </a:r>
          </a:p>
        </p:txBody>
      </p:sp>
    </p:spTree>
    <p:extLst>
      <p:ext uri="{BB962C8B-B14F-4D97-AF65-F5344CB8AC3E}">
        <p14:creationId xmlns:p14="http://schemas.microsoft.com/office/powerpoint/2010/main" val="1501905128"/>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OBI – a user driven project</a:t>
            </a:r>
            <a:endParaRPr lang="en-US" dirty="0"/>
          </a:p>
        </p:txBody>
      </p:sp>
      <p:sp>
        <p:nvSpPr>
          <p:cNvPr id="3" name="Content Placeholder 2"/>
          <p:cNvSpPr>
            <a:spLocks noGrp="1"/>
          </p:cNvSpPr>
          <p:nvPr>
            <p:ph idx="1"/>
          </p:nvPr>
        </p:nvSpPr>
        <p:spPr/>
        <p:txBody>
          <a:bodyPr>
            <a:normAutofit/>
          </a:bodyPr>
          <a:lstStyle/>
          <a:p>
            <a:r>
              <a:rPr lang="en-US" dirty="0" smtClean="0"/>
              <a:t>~20 communities that recognized they were trying to solve the same / related problems</a:t>
            </a:r>
          </a:p>
          <a:p>
            <a:r>
              <a:rPr lang="en-US" dirty="0" smtClean="0"/>
              <a:t>OBI developers typically have one or more applications that drive OBI development</a:t>
            </a:r>
          </a:p>
          <a:p>
            <a:r>
              <a:rPr lang="en-US" dirty="0" smtClean="0"/>
              <a:t>6 year effort, 1-2 phone calls per week, 1-2 meetings per year</a:t>
            </a:r>
          </a:p>
          <a:p>
            <a:r>
              <a:rPr lang="en-US" dirty="0" smtClean="0"/>
              <a:t>first stable release (Philly RC1) in Oct. 2009</a:t>
            </a:r>
          </a:p>
          <a:p>
            <a:pPr>
              <a:buNone/>
            </a:pPr>
            <a:r>
              <a:rPr lang="en-US" dirty="0" smtClean="0">
                <a:sym typeface="Wingdings" pitchFamily="2" charset="2"/>
              </a:rPr>
              <a:t> Open project with constant addition of new communities, please consider joining!</a:t>
            </a:r>
            <a:endParaRPr lang="en-US" dirty="0" smtClean="0"/>
          </a:p>
        </p:txBody>
      </p:sp>
      <p:sp>
        <p:nvSpPr>
          <p:cNvPr id="4" name="Rectangle 3"/>
          <p:cNvSpPr/>
          <p:nvPr/>
        </p:nvSpPr>
        <p:spPr>
          <a:xfrm>
            <a:off x="6719977" y="6488668"/>
            <a:ext cx="2424023" cy="369332"/>
          </a:xfrm>
          <a:prstGeom prst="rect">
            <a:avLst/>
          </a:prstGeom>
        </p:spPr>
        <p:txBody>
          <a:bodyPr wrap="none">
            <a:spAutoFit/>
          </a:bodyPr>
          <a:lstStyle/>
          <a:p>
            <a:r>
              <a:rPr lang="en-US" b="1" i="1" dirty="0">
                <a:solidFill>
                  <a:schemeClr val="bg1"/>
                </a:solidFill>
              </a:rPr>
              <a:t>OBI scope and purpose</a:t>
            </a:r>
          </a:p>
        </p:txBody>
      </p:sp>
    </p:spTree>
    <p:extLst>
      <p:ext uri="{BB962C8B-B14F-4D97-AF65-F5344CB8AC3E}">
        <p14:creationId xmlns:p14="http://schemas.microsoft.com/office/powerpoint/2010/main" val="2456315647"/>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r>
              <a:rPr lang="en-US" dirty="0"/>
              <a:t>OBI Timeline</a:t>
            </a:r>
          </a:p>
        </p:txBody>
      </p:sp>
      <p:sp>
        <p:nvSpPr>
          <p:cNvPr id="31747" name="Line 3"/>
          <p:cNvSpPr>
            <a:spLocks noChangeShapeType="1"/>
          </p:cNvSpPr>
          <p:nvPr/>
        </p:nvSpPr>
        <p:spPr bwMode="auto">
          <a:xfrm>
            <a:off x="76201" y="1981200"/>
            <a:ext cx="8991600" cy="0"/>
          </a:xfrm>
          <a:prstGeom prst="line">
            <a:avLst/>
          </a:prstGeom>
          <a:noFill/>
          <a:ln w="38100">
            <a:solidFill>
              <a:schemeClr val="tx1"/>
            </a:solidFill>
            <a:round/>
            <a:headEnd type="arrow" w="med" len="med"/>
            <a:tailEnd type="arrow" w="med" len="med"/>
          </a:ln>
          <a:effectLst/>
        </p:spPr>
        <p:txBody>
          <a:bodyPr wrap="none" lIns="91430" tIns="45715" rIns="91430" bIns="45715" anchor="ctr">
            <a:prstTxWarp prst="textNoShape">
              <a:avLst/>
            </a:prstTxWarp>
          </a:bodyPr>
          <a:lstStyle/>
          <a:p>
            <a:endParaRPr lang="en-US"/>
          </a:p>
        </p:txBody>
      </p:sp>
      <p:sp>
        <p:nvSpPr>
          <p:cNvPr id="31748" name="Rectangle 4"/>
          <p:cNvSpPr>
            <a:spLocks noChangeArrowheads="1"/>
          </p:cNvSpPr>
          <p:nvPr/>
        </p:nvSpPr>
        <p:spPr bwMode="auto">
          <a:xfrm>
            <a:off x="152400" y="2057400"/>
            <a:ext cx="8991600" cy="400110"/>
          </a:xfrm>
          <a:prstGeom prst="rect">
            <a:avLst/>
          </a:prstGeom>
          <a:noFill/>
          <a:ln w="9525">
            <a:noFill/>
            <a:miter lim="800000"/>
            <a:headEnd/>
            <a:tailEnd/>
          </a:ln>
          <a:effectLst/>
        </p:spPr>
        <p:txBody>
          <a:bodyPr lIns="91430" tIns="45715" rIns="91430" bIns="45715">
            <a:prstTxWarp prst="textNoShape">
              <a:avLst/>
            </a:prstTxWarp>
            <a:spAutoFit/>
          </a:bodyPr>
          <a:lstStyle/>
          <a:p>
            <a:r>
              <a:rPr lang="en-US" sz="2000" i="1" dirty="0">
                <a:latin typeface="Arial" charset="0"/>
              </a:rPr>
              <a:t>      2004 				2005					2006		 	         2007</a:t>
            </a:r>
            <a:endParaRPr lang="en-US" sz="1400" b="1" i="1" dirty="0">
              <a:latin typeface="Arial" charset="0"/>
            </a:endParaRPr>
          </a:p>
        </p:txBody>
      </p:sp>
      <p:sp>
        <p:nvSpPr>
          <p:cNvPr id="31749" name="Rectangle 5"/>
          <p:cNvSpPr>
            <a:spLocks noChangeArrowheads="1"/>
          </p:cNvSpPr>
          <p:nvPr/>
        </p:nvSpPr>
        <p:spPr bwMode="auto">
          <a:xfrm>
            <a:off x="4778300" y="2590800"/>
            <a:ext cx="1008215" cy="825770"/>
          </a:xfrm>
          <a:prstGeom prst="rect">
            <a:avLst/>
          </a:prstGeom>
          <a:noFill/>
          <a:ln w="9525">
            <a:noFill/>
            <a:miter lim="800000"/>
            <a:headEnd/>
            <a:tailEnd/>
          </a:ln>
          <a:effectLst/>
        </p:spPr>
        <p:txBody>
          <a:bodyPr wrap="none" lIns="91430" tIns="45715" rIns="91430" bIns="45715">
            <a:prstTxWarp prst="textNoShape">
              <a:avLst/>
            </a:prstTxWarp>
            <a:spAutoFit/>
          </a:bodyPr>
          <a:lstStyle/>
          <a:p>
            <a:pPr algn="ctr"/>
            <a:r>
              <a:rPr lang="en-US" sz="1600">
                <a:latin typeface="Arial" charset="0"/>
              </a:rPr>
              <a:t>MGED 8</a:t>
            </a:r>
          </a:p>
          <a:p>
            <a:pPr algn="ctr"/>
            <a:r>
              <a:rPr lang="en-US" sz="1600">
                <a:latin typeface="Arial" charset="0"/>
              </a:rPr>
              <a:t>Bergen</a:t>
            </a:r>
          </a:p>
          <a:p>
            <a:pPr algn="ctr"/>
            <a:r>
              <a:rPr lang="en-US" sz="1600">
                <a:latin typeface="Arial" charset="0"/>
              </a:rPr>
              <a:t>Sept.</a:t>
            </a:r>
          </a:p>
        </p:txBody>
      </p:sp>
      <p:sp>
        <p:nvSpPr>
          <p:cNvPr id="31750" name="Rectangle 6"/>
          <p:cNvSpPr>
            <a:spLocks noChangeArrowheads="1"/>
          </p:cNvSpPr>
          <p:nvPr/>
        </p:nvSpPr>
        <p:spPr bwMode="auto">
          <a:xfrm>
            <a:off x="3555489" y="2663826"/>
            <a:ext cx="1139261" cy="1071029"/>
          </a:xfrm>
          <a:prstGeom prst="rect">
            <a:avLst/>
          </a:prstGeom>
          <a:noFill/>
          <a:ln w="9525">
            <a:noFill/>
            <a:miter lim="800000"/>
            <a:headEnd/>
            <a:tailEnd/>
          </a:ln>
          <a:effectLst/>
        </p:spPr>
        <p:txBody>
          <a:bodyPr wrap="none" lIns="91430" tIns="45715" rIns="91430" bIns="45715">
            <a:prstTxWarp prst="textNoShape">
              <a:avLst/>
            </a:prstTxWarp>
            <a:spAutoFit/>
          </a:bodyPr>
          <a:lstStyle/>
          <a:p>
            <a:pPr algn="ctr"/>
            <a:r>
              <a:rPr lang="en-US" sz="1600">
                <a:latin typeface="Arial" charset="0"/>
              </a:rPr>
              <a:t>MAGE</a:t>
            </a:r>
          </a:p>
          <a:p>
            <a:pPr algn="ctr"/>
            <a:r>
              <a:rPr lang="en-US" sz="1600">
                <a:latin typeface="Arial" charset="0"/>
              </a:rPr>
              <a:t>Jamboree</a:t>
            </a:r>
          </a:p>
          <a:p>
            <a:pPr algn="ctr"/>
            <a:r>
              <a:rPr lang="en-US" sz="1600">
                <a:latin typeface="Arial" charset="0"/>
              </a:rPr>
              <a:t>Stanford</a:t>
            </a:r>
          </a:p>
          <a:p>
            <a:pPr algn="ctr"/>
            <a:r>
              <a:rPr lang="en-US" sz="1600">
                <a:latin typeface="Arial" charset="0"/>
              </a:rPr>
              <a:t>March</a:t>
            </a:r>
          </a:p>
        </p:txBody>
      </p:sp>
      <p:sp>
        <p:nvSpPr>
          <p:cNvPr id="31751" name="Rectangle 7"/>
          <p:cNvSpPr>
            <a:spLocks noChangeArrowheads="1"/>
          </p:cNvSpPr>
          <p:nvPr/>
        </p:nvSpPr>
        <p:spPr bwMode="auto">
          <a:xfrm>
            <a:off x="1871173" y="2667000"/>
            <a:ext cx="1353529" cy="825770"/>
          </a:xfrm>
          <a:prstGeom prst="rect">
            <a:avLst/>
          </a:prstGeom>
          <a:noFill/>
          <a:ln w="9525">
            <a:noFill/>
            <a:miter lim="800000"/>
            <a:headEnd/>
            <a:tailEnd/>
          </a:ln>
          <a:effectLst/>
        </p:spPr>
        <p:txBody>
          <a:bodyPr wrap="none" lIns="91430" tIns="45715" rIns="91430" bIns="45715">
            <a:prstTxWarp prst="textNoShape">
              <a:avLst/>
            </a:prstTxWarp>
            <a:spAutoFit/>
          </a:bodyPr>
          <a:lstStyle/>
          <a:p>
            <a:pPr algn="ctr"/>
            <a:r>
              <a:rPr lang="en-US" sz="1600">
                <a:latin typeface="Arial" charset="0"/>
              </a:rPr>
              <a:t>SOFG</a:t>
            </a:r>
          </a:p>
          <a:p>
            <a:pPr algn="ctr"/>
            <a:r>
              <a:rPr lang="en-US" sz="1600">
                <a:latin typeface="Arial" charset="0"/>
              </a:rPr>
              <a:t>Philadelphia</a:t>
            </a:r>
          </a:p>
          <a:p>
            <a:pPr algn="ctr"/>
            <a:r>
              <a:rPr lang="en-US" sz="1600">
                <a:latin typeface="Arial" charset="0"/>
              </a:rPr>
              <a:t>Oct</a:t>
            </a:r>
          </a:p>
        </p:txBody>
      </p:sp>
      <p:sp>
        <p:nvSpPr>
          <p:cNvPr id="31752" name="Rectangle 8"/>
          <p:cNvSpPr>
            <a:spLocks noChangeArrowheads="1"/>
          </p:cNvSpPr>
          <p:nvPr/>
        </p:nvSpPr>
        <p:spPr bwMode="auto">
          <a:xfrm>
            <a:off x="82289" y="3733800"/>
            <a:ext cx="2434160" cy="584765"/>
          </a:xfrm>
          <a:prstGeom prst="rect">
            <a:avLst/>
          </a:prstGeom>
          <a:noFill/>
          <a:ln w="9525">
            <a:solidFill>
              <a:schemeClr val="tx1"/>
            </a:solidFill>
            <a:miter lim="800000"/>
            <a:headEnd/>
            <a:tailEnd/>
          </a:ln>
          <a:effectLst/>
        </p:spPr>
        <p:txBody>
          <a:bodyPr wrap="none" lIns="91430" tIns="45715" rIns="91430" bIns="45715">
            <a:prstTxWarp prst="textNoShape">
              <a:avLst/>
            </a:prstTxWarp>
            <a:spAutoFit/>
          </a:bodyPr>
          <a:lstStyle/>
          <a:p>
            <a:pPr algn="ctr"/>
            <a:r>
              <a:rPr lang="en-US" sz="1600">
                <a:latin typeface="Arial" charset="0"/>
              </a:rPr>
              <a:t>Transcriptomics (MGED)</a:t>
            </a:r>
          </a:p>
          <a:p>
            <a:pPr algn="ctr"/>
            <a:r>
              <a:rPr lang="en-US" sz="1600">
                <a:latin typeface="Arial" charset="0"/>
              </a:rPr>
              <a:t>Proteomics (PSI)</a:t>
            </a:r>
          </a:p>
        </p:txBody>
      </p:sp>
      <p:sp>
        <p:nvSpPr>
          <p:cNvPr id="31753" name="Rectangle 9"/>
          <p:cNvSpPr>
            <a:spLocks noChangeArrowheads="1"/>
          </p:cNvSpPr>
          <p:nvPr/>
        </p:nvSpPr>
        <p:spPr bwMode="auto">
          <a:xfrm>
            <a:off x="1059487" y="4724401"/>
            <a:ext cx="2476840" cy="1077208"/>
          </a:xfrm>
          <a:prstGeom prst="rect">
            <a:avLst/>
          </a:prstGeom>
          <a:noFill/>
          <a:ln w="9525">
            <a:solidFill>
              <a:schemeClr val="tx1"/>
            </a:solidFill>
            <a:miter lim="800000"/>
            <a:headEnd/>
            <a:tailEnd/>
          </a:ln>
          <a:effectLst/>
        </p:spPr>
        <p:txBody>
          <a:bodyPr wrap="none" lIns="91430" tIns="45715" rIns="91430" bIns="45715">
            <a:prstTxWarp prst="textNoShape">
              <a:avLst/>
            </a:prstTxWarp>
            <a:spAutoFit/>
          </a:bodyPr>
          <a:lstStyle/>
          <a:p>
            <a:pPr algn="ctr"/>
            <a:r>
              <a:rPr lang="en-US" sz="1600">
                <a:latin typeface="Arial" charset="0"/>
              </a:rPr>
              <a:t>Toxicogenomics</a:t>
            </a:r>
          </a:p>
          <a:p>
            <a:pPr algn="ctr"/>
            <a:r>
              <a:rPr lang="en-US" sz="1600">
                <a:latin typeface="Arial" charset="0"/>
              </a:rPr>
              <a:t>Environmental Genomics</a:t>
            </a:r>
          </a:p>
          <a:p>
            <a:pPr algn="ctr"/>
            <a:r>
              <a:rPr lang="en-US" sz="1600">
                <a:latin typeface="Arial" charset="0"/>
              </a:rPr>
              <a:t>Nutrigenomics</a:t>
            </a:r>
          </a:p>
          <a:p>
            <a:pPr algn="ctr"/>
            <a:r>
              <a:rPr lang="en-US" sz="1600">
                <a:latin typeface="Arial" charset="0"/>
              </a:rPr>
              <a:t>(MGED RSBI)</a:t>
            </a:r>
          </a:p>
        </p:txBody>
      </p:sp>
      <p:sp>
        <p:nvSpPr>
          <p:cNvPr id="31754" name="Rectangle 10"/>
          <p:cNvSpPr>
            <a:spLocks noChangeArrowheads="1"/>
          </p:cNvSpPr>
          <p:nvPr/>
        </p:nvSpPr>
        <p:spPr bwMode="auto">
          <a:xfrm>
            <a:off x="4021807" y="3746501"/>
            <a:ext cx="735264" cy="825770"/>
          </a:xfrm>
          <a:prstGeom prst="rect">
            <a:avLst/>
          </a:prstGeom>
          <a:noFill/>
          <a:ln w="9525">
            <a:noFill/>
            <a:miter lim="800000"/>
            <a:headEnd/>
            <a:tailEnd/>
          </a:ln>
          <a:effectLst/>
        </p:spPr>
        <p:txBody>
          <a:bodyPr wrap="none" lIns="91430" tIns="45715" rIns="91430" bIns="45715">
            <a:prstTxWarp prst="textNoShape">
              <a:avLst/>
            </a:prstTxWarp>
            <a:spAutoFit/>
          </a:bodyPr>
          <a:lstStyle/>
          <a:p>
            <a:pPr algn="ctr"/>
            <a:r>
              <a:rPr lang="en-US" sz="1600">
                <a:latin typeface="Arial" charset="0"/>
              </a:rPr>
              <a:t>PSI</a:t>
            </a:r>
          </a:p>
          <a:p>
            <a:pPr algn="ctr"/>
            <a:r>
              <a:rPr lang="en-US" sz="1600">
                <a:latin typeface="Arial" charset="0"/>
              </a:rPr>
              <a:t>Siena</a:t>
            </a:r>
          </a:p>
          <a:p>
            <a:pPr algn="ctr"/>
            <a:r>
              <a:rPr lang="en-US" sz="1600">
                <a:latin typeface="Arial" charset="0"/>
              </a:rPr>
              <a:t>April</a:t>
            </a:r>
          </a:p>
        </p:txBody>
      </p:sp>
      <p:sp>
        <p:nvSpPr>
          <p:cNvPr id="31755" name="Rectangle 11"/>
          <p:cNvSpPr>
            <a:spLocks noChangeArrowheads="1"/>
          </p:cNvSpPr>
          <p:nvPr/>
        </p:nvSpPr>
        <p:spPr bwMode="auto">
          <a:xfrm>
            <a:off x="-25911" y="2514601"/>
            <a:ext cx="1139261" cy="1071029"/>
          </a:xfrm>
          <a:prstGeom prst="rect">
            <a:avLst/>
          </a:prstGeom>
          <a:noFill/>
          <a:ln w="9525">
            <a:noFill/>
            <a:miter lim="800000"/>
            <a:headEnd/>
            <a:tailEnd/>
          </a:ln>
          <a:effectLst/>
        </p:spPr>
        <p:txBody>
          <a:bodyPr wrap="none" lIns="91430" tIns="45715" rIns="91430" bIns="45715">
            <a:prstTxWarp prst="textNoShape">
              <a:avLst/>
            </a:prstTxWarp>
            <a:spAutoFit/>
          </a:bodyPr>
          <a:lstStyle/>
          <a:p>
            <a:pPr algn="ctr"/>
            <a:r>
              <a:rPr lang="en-US" sz="1600">
                <a:latin typeface="Arial" charset="0"/>
              </a:rPr>
              <a:t>MAGE</a:t>
            </a:r>
          </a:p>
          <a:p>
            <a:pPr algn="ctr"/>
            <a:r>
              <a:rPr lang="en-US" sz="1600">
                <a:latin typeface="Arial" charset="0"/>
              </a:rPr>
              <a:t>Jamboree</a:t>
            </a:r>
          </a:p>
          <a:p>
            <a:pPr algn="ctr"/>
            <a:r>
              <a:rPr lang="en-US" sz="1600">
                <a:latin typeface="Arial" charset="0"/>
              </a:rPr>
              <a:t>Hinxton</a:t>
            </a:r>
          </a:p>
          <a:p>
            <a:pPr algn="ctr"/>
            <a:r>
              <a:rPr lang="en-US" sz="1600">
                <a:latin typeface="Arial" charset="0"/>
              </a:rPr>
              <a:t>Dec</a:t>
            </a:r>
          </a:p>
        </p:txBody>
      </p:sp>
      <p:sp>
        <p:nvSpPr>
          <p:cNvPr id="31756" name="Rectangle 12"/>
          <p:cNvSpPr>
            <a:spLocks noChangeArrowheads="1"/>
          </p:cNvSpPr>
          <p:nvPr/>
        </p:nvSpPr>
        <p:spPr bwMode="auto">
          <a:xfrm>
            <a:off x="76555" y="1576389"/>
            <a:ext cx="1377242" cy="369322"/>
          </a:xfrm>
          <a:prstGeom prst="rect">
            <a:avLst/>
          </a:prstGeom>
          <a:noFill/>
          <a:ln w="9525">
            <a:noFill/>
            <a:miter lim="800000"/>
            <a:headEnd/>
            <a:tailEnd/>
          </a:ln>
          <a:effectLst/>
        </p:spPr>
        <p:txBody>
          <a:bodyPr wrap="none" lIns="91430" tIns="45715" rIns="91430" bIns="45715">
            <a:prstTxWarp prst="textNoShape">
              <a:avLst/>
            </a:prstTxWarp>
            <a:spAutoFit/>
          </a:bodyPr>
          <a:lstStyle/>
          <a:p>
            <a:pPr algn="ctr"/>
            <a:r>
              <a:rPr lang="en-US" b="1">
                <a:solidFill>
                  <a:srgbClr val="FF0000"/>
                </a:solidFill>
                <a:latin typeface="Arial" charset="0"/>
              </a:rPr>
              <a:t>MO/ MAGE</a:t>
            </a:r>
          </a:p>
        </p:txBody>
      </p:sp>
      <p:sp>
        <p:nvSpPr>
          <p:cNvPr id="31757" name="Rectangle 13"/>
          <p:cNvSpPr>
            <a:spLocks noChangeArrowheads="1"/>
          </p:cNvSpPr>
          <p:nvPr/>
        </p:nvSpPr>
        <p:spPr bwMode="auto">
          <a:xfrm>
            <a:off x="4282952" y="1524000"/>
            <a:ext cx="825747" cy="923320"/>
          </a:xfrm>
          <a:prstGeom prst="rect">
            <a:avLst/>
          </a:prstGeom>
          <a:noFill/>
          <a:ln w="9525">
            <a:noFill/>
            <a:miter lim="800000"/>
            <a:headEnd/>
            <a:tailEnd/>
          </a:ln>
          <a:effectLst/>
        </p:spPr>
        <p:txBody>
          <a:bodyPr wrap="none" lIns="91430" tIns="45715" rIns="91430" bIns="45715">
            <a:prstTxWarp prst="textNoShape">
              <a:avLst/>
            </a:prstTxWarp>
            <a:spAutoFit/>
          </a:bodyPr>
          <a:lstStyle/>
          <a:p>
            <a:pPr algn="ctr"/>
            <a:r>
              <a:rPr lang="en-US" b="1" dirty="0" err="1">
                <a:solidFill>
                  <a:srgbClr val="FF0000"/>
                </a:solidFill>
                <a:latin typeface="Arial" charset="0"/>
              </a:rPr>
              <a:t>FuGO</a:t>
            </a:r>
            <a:endParaRPr lang="en-US" b="1" dirty="0">
              <a:solidFill>
                <a:srgbClr val="FF0000"/>
              </a:solidFill>
              <a:latin typeface="Arial" charset="0"/>
            </a:endParaRPr>
          </a:p>
          <a:p>
            <a:pPr algn="ctr"/>
            <a:endParaRPr lang="en-US" b="1" dirty="0">
              <a:solidFill>
                <a:srgbClr val="FF0000"/>
              </a:solidFill>
              <a:latin typeface="Arial" charset="0"/>
            </a:endParaRPr>
          </a:p>
          <a:p>
            <a:pPr algn="ctr"/>
            <a:r>
              <a:rPr lang="en-US" b="1" dirty="0" err="1">
                <a:solidFill>
                  <a:srgbClr val="0000FF"/>
                </a:solidFill>
                <a:latin typeface="Arial" charset="0"/>
              </a:rPr>
              <a:t>FuGE</a:t>
            </a:r>
            <a:endParaRPr lang="en-US" b="1" dirty="0">
              <a:solidFill>
                <a:srgbClr val="FF0000"/>
              </a:solidFill>
              <a:latin typeface="Arial" charset="0"/>
            </a:endParaRPr>
          </a:p>
        </p:txBody>
      </p:sp>
      <p:sp>
        <p:nvSpPr>
          <p:cNvPr id="31758" name="Line 14"/>
          <p:cNvSpPr>
            <a:spLocks noChangeShapeType="1"/>
          </p:cNvSpPr>
          <p:nvPr/>
        </p:nvSpPr>
        <p:spPr bwMode="auto">
          <a:xfrm>
            <a:off x="914400" y="1905000"/>
            <a:ext cx="0" cy="152400"/>
          </a:xfrm>
          <a:prstGeom prst="line">
            <a:avLst/>
          </a:prstGeom>
          <a:noFill/>
          <a:ln w="38100">
            <a:solidFill>
              <a:schemeClr val="tx1"/>
            </a:solidFill>
            <a:round/>
            <a:headEnd/>
            <a:tailEnd/>
          </a:ln>
          <a:effectLst/>
        </p:spPr>
        <p:txBody>
          <a:bodyPr wrap="none" lIns="91430" tIns="45715" rIns="91430" bIns="45715" anchor="ctr">
            <a:prstTxWarp prst="textNoShape">
              <a:avLst/>
            </a:prstTxWarp>
          </a:bodyPr>
          <a:lstStyle/>
          <a:p>
            <a:endParaRPr lang="en-US"/>
          </a:p>
        </p:txBody>
      </p:sp>
      <p:sp>
        <p:nvSpPr>
          <p:cNvPr id="31759" name="Line 15"/>
          <p:cNvSpPr>
            <a:spLocks noChangeShapeType="1"/>
          </p:cNvSpPr>
          <p:nvPr/>
        </p:nvSpPr>
        <p:spPr bwMode="auto">
          <a:xfrm>
            <a:off x="3352800" y="1905000"/>
            <a:ext cx="0" cy="152400"/>
          </a:xfrm>
          <a:prstGeom prst="line">
            <a:avLst/>
          </a:prstGeom>
          <a:noFill/>
          <a:ln w="38100">
            <a:solidFill>
              <a:schemeClr val="tx1"/>
            </a:solidFill>
            <a:round/>
            <a:headEnd/>
            <a:tailEnd/>
          </a:ln>
          <a:effectLst/>
        </p:spPr>
        <p:txBody>
          <a:bodyPr wrap="none" lIns="91430" tIns="45715" rIns="91430" bIns="45715" anchor="ctr">
            <a:prstTxWarp prst="textNoShape">
              <a:avLst/>
            </a:prstTxWarp>
          </a:bodyPr>
          <a:lstStyle/>
          <a:p>
            <a:endParaRPr lang="en-US"/>
          </a:p>
        </p:txBody>
      </p:sp>
      <p:sp>
        <p:nvSpPr>
          <p:cNvPr id="31761" name="Rectangle 17"/>
          <p:cNvSpPr>
            <a:spLocks noChangeArrowheads="1"/>
          </p:cNvSpPr>
          <p:nvPr/>
        </p:nvSpPr>
        <p:spPr bwMode="auto">
          <a:xfrm>
            <a:off x="7848600" y="2511426"/>
            <a:ext cx="1295400" cy="1069975"/>
          </a:xfrm>
          <a:prstGeom prst="rect">
            <a:avLst/>
          </a:prstGeom>
          <a:noFill/>
          <a:ln w="9525">
            <a:noFill/>
            <a:miter lim="800000"/>
            <a:headEnd/>
            <a:tailEnd/>
          </a:ln>
          <a:effectLst/>
        </p:spPr>
        <p:txBody>
          <a:bodyPr lIns="91430" tIns="45715" rIns="91430" bIns="45715">
            <a:prstTxWarp prst="textNoShape">
              <a:avLst/>
            </a:prstTxWarp>
            <a:spAutoFit/>
          </a:bodyPr>
          <a:lstStyle/>
          <a:p>
            <a:pPr algn="ctr"/>
            <a:r>
              <a:rPr lang="en-US" sz="1600" dirty="0">
                <a:latin typeface="Arial" charset="0"/>
              </a:rPr>
              <a:t>OBI Workshop San Diego Jan.</a:t>
            </a:r>
          </a:p>
        </p:txBody>
      </p:sp>
      <p:sp>
        <p:nvSpPr>
          <p:cNvPr id="31764" name="Rectangle 20"/>
          <p:cNvSpPr>
            <a:spLocks noChangeArrowheads="1"/>
          </p:cNvSpPr>
          <p:nvPr/>
        </p:nvSpPr>
        <p:spPr bwMode="auto">
          <a:xfrm>
            <a:off x="6172200" y="4876801"/>
            <a:ext cx="1828800" cy="1079500"/>
          </a:xfrm>
          <a:prstGeom prst="rect">
            <a:avLst/>
          </a:prstGeom>
          <a:noFill/>
          <a:ln w="9525">
            <a:solidFill>
              <a:schemeClr val="tx1"/>
            </a:solidFill>
            <a:miter lim="800000"/>
            <a:headEnd/>
            <a:tailEnd/>
          </a:ln>
          <a:effectLst/>
        </p:spPr>
        <p:txBody>
          <a:bodyPr lIns="91430" tIns="45715" rIns="91430" bIns="45715">
            <a:prstTxWarp prst="textNoShape">
              <a:avLst/>
            </a:prstTxWarp>
            <a:spAutoFit/>
          </a:bodyPr>
          <a:lstStyle/>
          <a:p>
            <a:pPr algn="ctr"/>
            <a:r>
              <a:rPr lang="en-US" sz="1600">
                <a:latin typeface="Arial" charset="0"/>
              </a:rPr>
              <a:t>Cellular Assays Immport        IEDB Neuroinformatics</a:t>
            </a:r>
          </a:p>
        </p:txBody>
      </p:sp>
      <p:grpSp>
        <p:nvGrpSpPr>
          <p:cNvPr id="2" name="Group 26"/>
          <p:cNvGrpSpPr>
            <a:grpSpLocks/>
          </p:cNvGrpSpPr>
          <p:nvPr/>
        </p:nvGrpSpPr>
        <p:grpSpPr bwMode="auto">
          <a:xfrm>
            <a:off x="5608637" y="2514600"/>
            <a:ext cx="2130425" cy="2198688"/>
            <a:chOff x="3533" y="1584"/>
            <a:chExt cx="1342" cy="1385"/>
          </a:xfrm>
        </p:grpSpPr>
        <p:sp>
          <p:nvSpPr>
            <p:cNvPr id="31760" name="Rectangle 16"/>
            <p:cNvSpPr>
              <a:spLocks noChangeArrowheads="1"/>
            </p:cNvSpPr>
            <p:nvPr/>
          </p:nvSpPr>
          <p:spPr bwMode="auto">
            <a:xfrm>
              <a:off x="3629" y="1584"/>
              <a:ext cx="848" cy="673"/>
            </a:xfrm>
            <a:prstGeom prst="rect">
              <a:avLst/>
            </a:prstGeom>
            <a:noFill/>
            <a:ln w="9525">
              <a:noFill/>
              <a:miter lim="800000"/>
              <a:headEnd/>
              <a:tailEnd/>
            </a:ln>
            <a:effectLst/>
          </p:spPr>
          <p:txBody>
            <a:bodyPr wrap="none">
              <a:prstTxWarp prst="textNoShape">
                <a:avLst/>
              </a:prstTxWarp>
              <a:spAutoFit/>
            </a:bodyPr>
            <a:lstStyle/>
            <a:p>
              <a:pPr algn="ctr"/>
              <a:r>
                <a:rPr lang="en-US" sz="1600" dirty="0">
                  <a:latin typeface="Arial" charset="0"/>
                </a:rPr>
                <a:t>1st </a:t>
              </a:r>
              <a:r>
                <a:rPr lang="en-US" sz="1600" dirty="0" err="1">
                  <a:latin typeface="Arial" charset="0"/>
                </a:rPr>
                <a:t>FuGO</a:t>
              </a:r>
              <a:endParaRPr lang="en-US" sz="1600" dirty="0">
                <a:latin typeface="Arial" charset="0"/>
              </a:endParaRPr>
            </a:p>
            <a:p>
              <a:pPr algn="ctr"/>
              <a:r>
                <a:rPr lang="en-US" sz="1600" dirty="0">
                  <a:latin typeface="Arial" charset="0"/>
                </a:rPr>
                <a:t>Workshop</a:t>
              </a:r>
            </a:p>
            <a:p>
              <a:pPr algn="ctr"/>
              <a:r>
                <a:rPr lang="en-US" sz="1600" dirty="0">
                  <a:latin typeface="Arial" charset="0"/>
                </a:rPr>
                <a:t>Philadelphia</a:t>
              </a:r>
            </a:p>
            <a:p>
              <a:pPr algn="ctr"/>
              <a:r>
                <a:rPr lang="en-US" sz="1600" dirty="0">
                  <a:latin typeface="Arial" charset="0"/>
                </a:rPr>
                <a:t>Feb.</a:t>
              </a:r>
            </a:p>
          </p:txBody>
        </p:sp>
        <p:sp>
          <p:nvSpPr>
            <p:cNvPr id="31765" name="Rectangle 21"/>
            <p:cNvSpPr>
              <a:spLocks noChangeArrowheads="1"/>
            </p:cNvSpPr>
            <p:nvPr/>
          </p:nvSpPr>
          <p:spPr bwMode="auto">
            <a:xfrm>
              <a:off x="3533" y="2296"/>
              <a:ext cx="1342" cy="673"/>
            </a:xfrm>
            <a:prstGeom prst="rect">
              <a:avLst/>
            </a:prstGeom>
            <a:noFill/>
            <a:ln w="9525">
              <a:solidFill>
                <a:schemeClr val="tx1"/>
              </a:solidFill>
              <a:miter lim="800000"/>
              <a:headEnd/>
              <a:tailEnd/>
            </a:ln>
            <a:effectLst/>
          </p:spPr>
          <p:txBody>
            <a:bodyPr wrap="none">
              <a:prstTxWarp prst="textNoShape">
                <a:avLst/>
              </a:prstTxWarp>
              <a:spAutoFit/>
            </a:bodyPr>
            <a:lstStyle/>
            <a:p>
              <a:pPr algn="ctr"/>
              <a:r>
                <a:rPr lang="en-US" sz="1600">
                  <a:latin typeface="Arial" charset="0"/>
                </a:rPr>
                <a:t>Cancer Genomics</a:t>
              </a:r>
            </a:p>
            <a:p>
              <a:pPr algn="ctr"/>
              <a:r>
                <a:rPr lang="en-US" sz="1600">
                  <a:latin typeface="Arial" charset="0"/>
                </a:rPr>
                <a:t>Polypmorphisms</a:t>
              </a:r>
            </a:p>
            <a:p>
              <a:pPr algn="ctr"/>
              <a:r>
                <a:rPr lang="en-US" sz="1600">
                  <a:latin typeface="Arial" charset="0"/>
                </a:rPr>
                <a:t>Genome Sequences</a:t>
              </a:r>
            </a:p>
            <a:p>
              <a:pPr algn="ctr"/>
              <a:r>
                <a:rPr lang="en-US" sz="1600">
                  <a:latin typeface="Arial" charset="0"/>
                </a:rPr>
                <a:t>Crop Sciences</a:t>
              </a:r>
            </a:p>
          </p:txBody>
        </p:sp>
      </p:grpSp>
      <p:sp>
        <p:nvSpPr>
          <p:cNvPr id="31766" name="Rectangle 22"/>
          <p:cNvSpPr>
            <a:spLocks noChangeArrowheads="1"/>
          </p:cNvSpPr>
          <p:nvPr/>
        </p:nvSpPr>
        <p:spPr bwMode="auto">
          <a:xfrm>
            <a:off x="4412462" y="4895850"/>
            <a:ext cx="1609715" cy="584765"/>
          </a:xfrm>
          <a:prstGeom prst="rect">
            <a:avLst/>
          </a:prstGeom>
          <a:noFill/>
          <a:ln w="9525">
            <a:solidFill>
              <a:schemeClr val="tx1"/>
            </a:solidFill>
            <a:miter lim="800000"/>
            <a:headEnd/>
            <a:tailEnd/>
          </a:ln>
          <a:effectLst/>
        </p:spPr>
        <p:txBody>
          <a:bodyPr wrap="none" lIns="91430" tIns="45715" rIns="91430" bIns="45715">
            <a:prstTxWarp prst="textNoShape">
              <a:avLst/>
            </a:prstTxWarp>
            <a:spAutoFit/>
          </a:bodyPr>
          <a:lstStyle/>
          <a:p>
            <a:pPr algn="ctr"/>
            <a:r>
              <a:rPr lang="en-US" sz="1600">
                <a:latin typeface="Arial" charset="0"/>
              </a:rPr>
              <a:t>Metabolomics</a:t>
            </a:r>
          </a:p>
          <a:p>
            <a:pPr algn="ctr"/>
            <a:r>
              <a:rPr lang="en-US" sz="1600">
                <a:latin typeface="Arial" charset="0"/>
              </a:rPr>
              <a:t>Flow Cytometry</a:t>
            </a:r>
          </a:p>
        </p:txBody>
      </p:sp>
      <p:grpSp>
        <p:nvGrpSpPr>
          <p:cNvPr id="3" name="Group 23"/>
          <p:cNvGrpSpPr>
            <a:grpSpLocks/>
          </p:cNvGrpSpPr>
          <p:nvPr/>
        </p:nvGrpSpPr>
        <p:grpSpPr bwMode="auto">
          <a:xfrm>
            <a:off x="6910389" y="1524000"/>
            <a:ext cx="1179513" cy="1927226"/>
            <a:chOff x="4113" y="993"/>
            <a:chExt cx="743" cy="1214"/>
          </a:xfrm>
        </p:grpSpPr>
        <p:sp>
          <p:nvSpPr>
            <p:cNvPr id="31768" name="Rectangle 24"/>
            <p:cNvSpPr>
              <a:spLocks noChangeArrowheads="1"/>
            </p:cNvSpPr>
            <p:nvPr/>
          </p:nvSpPr>
          <p:spPr bwMode="auto">
            <a:xfrm>
              <a:off x="4113" y="1534"/>
              <a:ext cx="743" cy="673"/>
            </a:xfrm>
            <a:prstGeom prst="rect">
              <a:avLst/>
            </a:prstGeom>
            <a:noFill/>
            <a:ln w="9525">
              <a:noFill/>
              <a:miter lim="800000"/>
              <a:headEnd/>
              <a:tailEnd/>
            </a:ln>
            <a:effectLst/>
          </p:spPr>
          <p:txBody>
            <a:bodyPr wrap="none">
              <a:prstTxWarp prst="textNoShape">
                <a:avLst/>
              </a:prstTxWarp>
              <a:spAutoFit/>
            </a:bodyPr>
            <a:lstStyle/>
            <a:p>
              <a:pPr algn="ctr"/>
              <a:r>
                <a:rPr lang="en-US" sz="1600" dirty="0">
                  <a:latin typeface="Arial" charset="0"/>
                </a:rPr>
                <a:t>2nd </a:t>
              </a:r>
              <a:r>
                <a:rPr lang="en-US" sz="1600" dirty="0" err="1">
                  <a:latin typeface="Arial" charset="0"/>
                </a:rPr>
                <a:t>FuGO</a:t>
              </a:r>
              <a:endParaRPr lang="en-US" sz="1600" dirty="0">
                <a:latin typeface="Arial" charset="0"/>
              </a:endParaRPr>
            </a:p>
            <a:p>
              <a:pPr algn="ctr"/>
              <a:r>
                <a:rPr lang="en-US" sz="1600" dirty="0">
                  <a:latin typeface="Arial" charset="0"/>
                </a:rPr>
                <a:t>Workshop</a:t>
              </a:r>
            </a:p>
            <a:p>
              <a:pPr algn="ctr"/>
              <a:r>
                <a:rPr lang="en-US" sz="1600" dirty="0" err="1">
                  <a:latin typeface="Arial" charset="0"/>
                </a:rPr>
                <a:t>Hinxton</a:t>
              </a:r>
              <a:endParaRPr lang="en-US" sz="1600" dirty="0">
                <a:latin typeface="Arial" charset="0"/>
              </a:endParaRPr>
            </a:p>
            <a:p>
              <a:pPr algn="ctr"/>
              <a:r>
                <a:rPr lang="en-US" sz="1600" dirty="0">
                  <a:latin typeface="ArialMT" charset="0"/>
                </a:rPr>
                <a:t>July</a:t>
              </a:r>
            </a:p>
          </p:txBody>
        </p:sp>
        <p:sp>
          <p:nvSpPr>
            <p:cNvPr id="31769" name="Rectangle 25"/>
            <p:cNvSpPr>
              <a:spLocks noChangeArrowheads="1"/>
            </p:cNvSpPr>
            <p:nvPr/>
          </p:nvSpPr>
          <p:spPr bwMode="auto">
            <a:xfrm>
              <a:off x="4294" y="993"/>
              <a:ext cx="375" cy="233"/>
            </a:xfrm>
            <a:prstGeom prst="rect">
              <a:avLst/>
            </a:prstGeom>
            <a:noFill/>
            <a:ln w="9525">
              <a:noFill/>
              <a:miter lim="800000"/>
              <a:headEnd/>
              <a:tailEnd/>
            </a:ln>
            <a:effectLst/>
          </p:spPr>
          <p:txBody>
            <a:bodyPr wrap="none">
              <a:prstTxWarp prst="textNoShape">
                <a:avLst/>
              </a:prstTxWarp>
              <a:spAutoFit/>
            </a:bodyPr>
            <a:lstStyle/>
            <a:p>
              <a:pPr algn="ctr"/>
              <a:r>
                <a:rPr lang="en-US" b="1">
                  <a:solidFill>
                    <a:srgbClr val="FF0000"/>
                  </a:solidFill>
                  <a:latin typeface="Arial" charset="0"/>
                </a:rPr>
                <a:t>OBI</a:t>
              </a:r>
            </a:p>
          </p:txBody>
        </p:sp>
      </p:grpSp>
      <p:sp>
        <p:nvSpPr>
          <p:cNvPr id="25" name="TextBox 24"/>
          <p:cNvSpPr txBox="1"/>
          <p:nvPr/>
        </p:nvSpPr>
        <p:spPr>
          <a:xfrm>
            <a:off x="2869890" y="6330073"/>
            <a:ext cx="3643538" cy="369322"/>
          </a:xfrm>
          <a:prstGeom prst="rect">
            <a:avLst/>
          </a:prstGeom>
          <a:noFill/>
        </p:spPr>
        <p:txBody>
          <a:bodyPr wrap="none" lIns="91430" tIns="45715" rIns="91430" bIns="45715" rtlCol="0">
            <a:spAutoFit/>
          </a:bodyPr>
          <a:lstStyle/>
          <a:p>
            <a:r>
              <a:rPr lang="en-US" i="1" dirty="0" smtClean="0"/>
              <a:t>From Jan, 2007 OBI workshop in LIAI</a:t>
            </a:r>
            <a:endParaRPr lang="en-US" i="1" dirty="0"/>
          </a:p>
        </p:txBody>
      </p:sp>
      <p:sp>
        <p:nvSpPr>
          <p:cNvPr id="26" name="Line 15"/>
          <p:cNvSpPr>
            <a:spLocks noChangeShapeType="1"/>
          </p:cNvSpPr>
          <p:nvPr/>
        </p:nvSpPr>
        <p:spPr bwMode="auto">
          <a:xfrm>
            <a:off x="6019800" y="1905000"/>
            <a:ext cx="0" cy="152400"/>
          </a:xfrm>
          <a:prstGeom prst="line">
            <a:avLst/>
          </a:prstGeom>
          <a:noFill/>
          <a:ln w="38100">
            <a:solidFill>
              <a:schemeClr val="tx1"/>
            </a:solidFill>
            <a:round/>
            <a:headEnd/>
            <a:tailEnd/>
          </a:ln>
          <a:effectLst/>
        </p:spPr>
        <p:txBody>
          <a:bodyPr wrap="none" lIns="91430" tIns="45715" rIns="91430" bIns="45715" anchor="ctr">
            <a:prstTxWarp prst="textNoShape">
              <a:avLst/>
            </a:prstTxWarp>
          </a:bodyPr>
          <a:lstStyle/>
          <a:p>
            <a:endParaRPr lang="en-US"/>
          </a:p>
        </p:txBody>
      </p:sp>
      <p:sp>
        <p:nvSpPr>
          <p:cNvPr id="27" name="Line 15"/>
          <p:cNvSpPr>
            <a:spLocks noChangeShapeType="1"/>
          </p:cNvSpPr>
          <p:nvPr/>
        </p:nvSpPr>
        <p:spPr bwMode="auto">
          <a:xfrm>
            <a:off x="8460911" y="1905000"/>
            <a:ext cx="0" cy="152400"/>
          </a:xfrm>
          <a:prstGeom prst="line">
            <a:avLst/>
          </a:prstGeom>
          <a:noFill/>
          <a:ln w="38100">
            <a:solidFill>
              <a:schemeClr val="tx1"/>
            </a:solidFill>
            <a:round/>
            <a:headEnd/>
            <a:tailEnd/>
          </a:ln>
          <a:effectLst/>
        </p:spPr>
        <p:txBody>
          <a:bodyPr wrap="none" lIns="91430" tIns="45715" rIns="91430" bIns="45715" anchor="ctr">
            <a:prstTxWarp prst="textNoShape">
              <a:avLst/>
            </a:prstTxWarp>
          </a:bodyPr>
          <a:lstStyle/>
          <a:p>
            <a:endParaRPr lang="en-US"/>
          </a:p>
        </p:txBody>
      </p:sp>
      <p:sp>
        <p:nvSpPr>
          <p:cNvPr id="28" name="Rectangle 27"/>
          <p:cNvSpPr/>
          <p:nvPr/>
        </p:nvSpPr>
        <p:spPr>
          <a:xfrm>
            <a:off x="6719977" y="6488668"/>
            <a:ext cx="2424023" cy="369332"/>
          </a:xfrm>
          <a:prstGeom prst="rect">
            <a:avLst/>
          </a:prstGeom>
        </p:spPr>
        <p:txBody>
          <a:bodyPr wrap="none">
            <a:spAutoFit/>
          </a:bodyPr>
          <a:lstStyle/>
          <a:p>
            <a:r>
              <a:rPr lang="en-US" b="1" i="1" dirty="0">
                <a:solidFill>
                  <a:schemeClr val="bg1"/>
                </a:solidFill>
              </a:rPr>
              <a:t>OBI scope and purpose</a:t>
            </a:r>
          </a:p>
        </p:txBody>
      </p:sp>
    </p:spTree>
    <p:extLst>
      <p:ext uri="{BB962C8B-B14F-4D97-AF65-F5344CB8AC3E}">
        <p14:creationId xmlns:p14="http://schemas.microsoft.com/office/powerpoint/2010/main" val="2093727980"/>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r>
              <a:rPr lang="en-US" dirty="0"/>
              <a:t>OBI Timeline</a:t>
            </a:r>
          </a:p>
        </p:txBody>
      </p:sp>
      <p:sp>
        <p:nvSpPr>
          <p:cNvPr id="31747" name="Line 3"/>
          <p:cNvSpPr>
            <a:spLocks noChangeShapeType="1"/>
          </p:cNvSpPr>
          <p:nvPr/>
        </p:nvSpPr>
        <p:spPr bwMode="auto">
          <a:xfrm>
            <a:off x="76201" y="1981200"/>
            <a:ext cx="8991600" cy="0"/>
          </a:xfrm>
          <a:prstGeom prst="line">
            <a:avLst/>
          </a:prstGeom>
          <a:noFill/>
          <a:ln w="38100">
            <a:solidFill>
              <a:schemeClr val="tx1"/>
            </a:solidFill>
            <a:round/>
            <a:headEnd type="arrow" w="med" len="med"/>
            <a:tailEnd type="arrow" w="med" len="med"/>
          </a:ln>
          <a:effectLst/>
        </p:spPr>
        <p:txBody>
          <a:bodyPr wrap="none" lIns="91430" tIns="45715" rIns="91430" bIns="45715" anchor="ctr">
            <a:prstTxWarp prst="textNoShape">
              <a:avLst/>
            </a:prstTxWarp>
          </a:bodyPr>
          <a:lstStyle/>
          <a:p>
            <a:endParaRPr lang="en-US"/>
          </a:p>
        </p:txBody>
      </p:sp>
      <p:sp>
        <p:nvSpPr>
          <p:cNvPr id="31748" name="Rectangle 4"/>
          <p:cNvSpPr>
            <a:spLocks noChangeArrowheads="1"/>
          </p:cNvSpPr>
          <p:nvPr/>
        </p:nvSpPr>
        <p:spPr bwMode="auto">
          <a:xfrm>
            <a:off x="152400" y="2057400"/>
            <a:ext cx="8991600" cy="400099"/>
          </a:xfrm>
          <a:prstGeom prst="rect">
            <a:avLst/>
          </a:prstGeom>
          <a:noFill/>
          <a:ln w="9525">
            <a:noFill/>
            <a:miter lim="800000"/>
            <a:headEnd/>
            <a:tailEnd/>
          </a:ln>
          <a:effectLst/>
        </p:spPr>
        <p:txBody>
          <a:bodyPr lIns="91430" tIns="45715" rIns="91430" bIns="45715">
            <a:prstTxWarp prst="textNoShape">
              <a:avLst/>
            </a:prstTxWarp>
            <a:spAutoFit/>
          </a:bodyPr>
          <a:lstStyle/>
          <a:p>
            <a:r>
              <a:rPr lang="en-US" sz="2000" i="1" dirty="0">
                <a:latin typeface="Arial" charset="0"/>
              </a:rPr>
              <a:t>      2007	  	  2008		     2009 		    2010		       2011		2012</a:t>
            </a:r>
            <a:endParaRPr lang="en-US" sz="1400" b="1" i="1" dirty="0">
              <a:latin typeface="Arial" charset="0"/>
            </a:endParaRPr>
          </a:p>
        </p:txBody>
      </p:sp>
      <p:sp>
        <p:nvSpPr>
          <p:cNvPr id="31758" name="Line 14"/>
          <p:cNvSpPr>
            <a:spLocks noChangeShapeType="1"/>
          </p:cNvSpPr>
          <p:nvPr/>
        </p:nvSpPr>
        <p:spPr bwMode="auto">
          <a:xfrm>
            <a:off x="914400" y="1905000"/>
            <a:ext cx="0" cy="152400"/>
          </a:xfrm>
          <a:prstGeom prst="line">
            <a:avLst/>
          </a:prstGeom>
          <a:noFill/>
          <a:ln w="38100">
            <a:solidFill>
              <a:schemeClr val="tx1"/>
            </a:solidFill>
            <a:round/>
            <a:headEnd/>
            <a:tailEnd/>
          </a:ln>
          <a:effectLst/>
        </p:spPr>
        <p:txBody>
          <a:bodyPr wrap="none" lIns="91430" tIns="45715" rIns="91430" bIns="45715" anchor="ctr">
            <a:prstTxWarp prst="textNoShape">
              <a:avLst/>
            </a:prstTxWarp>
          </a:bodyPr>
          <a:lstStyle/>
          <a:p>
            <a:endParaRPr lang="en-US"/>
          </a:p>
        </p:txBody>
      </p:sp>
      <p:sp>
        <p:nvSpPr>
          <p:cNvPr id="31759" name="Line 15"/>
          <p:cNvSpPr>
            <a:spLocks noChangeShapeType="1"/>
          </p:cNvSpPr>
          <p:nvPr/>
        </p:nvSpPr>
        <p:spPr bwMode="auto">
          <a:xfrm>
            <a:off x="2466090" y="1893455"/>
            <a:ext cx="0" cy="152400"/>
          </a:xfrm>
          <a:prstGeom prst="line">
            <a:avLst/>
          </a:prstGeom>
          <a:noFill/>
          <a:ln w="38100">
            <a:solidFill>
              <a:schemeClr val="tx1"/>
            </a:solidFill>
            <a:round/>
            <a:headEnd/>
            <a:tailEnd/>
          </a:ln>
          <a:effectLst/>
        </p:spPr>
        <p:txBody>
          <a:bodyPr wrap="none" lIns="91430" tIns="45715" rIns="91430" bIns="45715" anchor="ctr">
            <a:prstTxWarp prst="textNoShape">
              <a:avLst/>
            </a:prstTxWarp>
          </a:bodyPr>
          <a:lstStyle/>
          <a:p>
            <a:endParaRPr lang="en-US"/>
          </a:p>
        </p:txBody>
      </p:sp>
      <p:sp>
        <p:nvSpPr>
          <p:cNvPr id="26" name="Line 15"/>
          <p:cNvSpPr>
            <a:spLocks noChangeShapeType="1"/>
          </p:cNvSpPr>
          <p:nvPr/>
        </p:nvSpPr>
        <p:spPr bwMode="auto">
          <a:xfrm>
            <a:off x="4033863" y="1905000"/>
            <a:ext cx="0" cy="152400"/>
          </a:xfrm>
          <a:prstGeom prst="line">
            <a:avLst/>
          </a:prstGeom>
          <a:noFill/>
          <a:ln w="38100">
            <a:solidFill>
              <a:schemeClr val="tx1"/>
            </a:solidFill>
            <a:round/>
            <a:headEnd/>
            <a:tailEnd/>
          </a:ln>
          <a:effectLst/>
        </p:spPr>
        <p:txBody>
          <a:bodyPr wrap="none" lIns="91430" tIns="45715" rIns="91430" bIns="45715" anchor="ctr">
            <a:prstTxWarp prst="textNoShape">
              <a:avLst/>
            </a:prstTxWarp>
          </a:bodyPr>
          <a:lstStyle/>
          <a:p>
            <a:endParaRPr lang="en-US"/>
          </a:p>
        </p:txBody>
      </p:sp>
      <p:sp>
        <p:nvSpPr>
          <p:cNvPr id="27" name="Line 15"/>
          <p:cNvSpPr>
            <a:spLocks noChangeShapeType="1"/>
          </p:cNvSpPr>
          <p:nvPr/>
        </p:nvSpPr>
        <p:spPr bwMode="auto">
          <a:xfrm>
            <a:off x="7333883" y="1905000"/>
            <a:ext cx="0" cy="152400"/>
          </a:xfrm>
          <a:prstGeom prst="line">
            <a:avLst/>
          </a:prstGeom>
          <a:noFill/>
          <a:ln w="38100">
            <a:solidFill>
              <a:schemeClr val="tx1"/>
            </a:solidFill>
            <a:round/>
            <a:headEnd/>
            <a:tailEnd/>
          </a:ln>
          <a:effectLst/>
        </p:spPr>
        <p:txBody>
          <a:bodyPr wrap="none" lIns="91430" tIns="45715" rIns="91430" bIns="45715" anchor="ctr">
            <a:prstTxWarp prst="textNoShape">
              <a:avLst/>
            </a:prstTxWarp>
          </a:bodyPr>
          <a:lstStyle/>
          <a:p>
            <a:endParaRPr lang="en-US"/>
          </a:p>
        </p:txBody>
      </p:sp>
      <p:sp>
        <p:nvSpPr>
          <p:cNvPr id="28" name="Line 15"/>
          <p:cNvSpPr>
            <a:spLocks noChangeShapeType="1"/>
          </p:cNvSpPr>
          <p:nvPr/>
        </p:nvSpPr>
        <p:spPr bwMode="auto">
          <a:xfrm>
            <a:off x="5774046" y="1890713"/>
            <a:ext cx="0" cy="152400"/>
          </a:xfrm>
          <a:prstGeom prst="line">
            <a:avLst/>
          </a:prstGeom>
          <a:noFill/>
          <a:ln w="38100">
            <a:solidFill>
              <a:schemeClr val="tx1"/>
            </a:solidFill>
            <a:round/>
            <a:headEnd/>
            <a:tailEnd/>
          </a:ln>
          <a:effectLst/>
        </p:spPr>
        <p:txBody>
          <a:bodyPr wrap="none" lIns="91430" tIns="45715" rIns="91430" bIns="45715" anchor="ctr">
            <a:prstTxWarp prst="textNoShape">
              <a:avLst/>
            </a:prstTxWarp>
          </a:bodyPr>
          <a:lstStyle/>
          <a:p>
            <a:endParaRPr lang="en-US"/>
          </a:p>
        </p:txBody>
      </p:sp>
      <p:sp>
        <p:nvSpPr>
          <p:cNvPr id="29" name="TextBox 28"/>
          <p:cNvSpPr txBox="1"/>
          <p:nvPr/>
        </p:nvSpPr>
        <p:spPr>
          <a:xfrm>
            <a:off x="2160603" y="3457458"/>
            <a:ext cx="1573598" cy="369322"/>
          </a:xfrm>
          <a:prstGeom prst="rect">
            <a:avLst/>
          </a:prstGeom>
          <a:noFill/>
        </p:spPr>
        <p:txBody>
          <a:bodyPr wrap="none" lIns="91430" tIns="45715" rIns="91430" bIns="45715" rtlCol="0">
            <a:spAutoFit/>
          </a:bodyPr>
          <a:lstStyle/>
          <a:p>
            <a:r>
              <a:rPr lang="en-US" i="1" dirty="0" smtClean="0"/>
              <a:t>DENRIE -&gt; IAO</a:t>
            </a:r>
            <a:endParaRPr lang="en-US" i="1" dirty="0"/>
          </a:p>
        </p:txBody>
      </p:sp>
      <p:sp>
        <p:nvSpPr>
          <p:cNvPr id="30" name="TextBox 29"/>
          <p:cNvSpPr txBox="1"/>
          <p:nvPr/>
        </p:nvSpPr>
        <p:spPr>
          <a:xfrm>
            <a:off x="3727684" y="4138303"/>
            <a:ext cx="998207" cy="369322"/>
          </a:xfrm>
          <a:prstGeom prst="rect">
            <a:avLst/>
          </a:prstGeom>
          <a:noFill/>
        </p:spPr>
        <p:txBody>
          <a:bodyPr wrap="none" lIns="91430" tIns="45715" rIns="91430" bIns="45715" rtlCol="0">
            <a:spAutoFit/>
          </a:bodyPr>
          <a:lstStyle/>
          <a:p>
            <a:r>
              <a:rPr lang="en-US" i="1" dirty="0" smtClean="0"/>
              <a:t>MIREOT</a:t>
            </a:r>
            <a:endParaRPr lang="en-US" i="1" dirty="0"/>
          </a:p>
        </p:txBody>
      </p:sp>
      <p:grpSp>
        <p:nvGrpSpPr>
          <p:cNvPr id="2" name="Group 21"/>
          <p:cNvGrpSpPr/>
          <p:nvPr/>
        </p:nvGrpSpPr>
        <p:grpSpPr>
          <a:xfrm>
            <a:off x="3891301" y="1330315"/>
            <a:ext cx="4260155" cy="680746"/>
            <a:chOff x="4755939" y="1362490"/>
            <a:chExt cx="4260154" cy="680746"/>
          </a:xfrm>
        </p:grpSpPr>
        <p:sp>
          <p:nvSpPr>
            <p:cNvPr id="31" name="TextBox 30"/>
            <p:cNvSpPr txBox="1"/>
            <p:nvPr/>
          </p:nvSpPr>
          <p:spPr>
            <a:xfrm>
              <a:off x="7380947" y="1673904"/>
              <a:ext cx="1635146" cy="369332"/>
            </a:xfrm>
            <a:prstGeom prst="rect">
              <a:avLst/>
            </a:prstGeom>
            <a:noFill/>
          </p:spPr>
          <p:txBody>
            <a:bodyPr wrap="none" rtlCol="0">
              <a:spAutoFit/>
            </a:bodyPr>
            <a:lstStyle/>
            <a:p>
              <a:r>
                <a:rPr lang="en-US" dirty="0" smtClean="0">
                  <a:solidFill>
                    <a:srgbClr val="FF0000"/>
                  </a:solidFill>
                </a:rPr>
                <a:t>San Diego 2011</a:t>
              </a:r>
              <a:endParaRPr lang="en-US" dirty="0">
                <a:solidFill>
                  <a:srgbClr val="FF0000"/>
                </a:solidFill>
              </a:endParaRPr>
            </a:p>
          </p:txBody>
        </p:sp>
        <p:sp>
          <p:nvSpPr>
            <p:cNvPr id="32" name="TextBox 31"/>
            <p:cNvSpPr txBox="1"/>
            <p:nvPr/>
          </p:nvSpPr>
          <p:spPr>
            <a:xfrm>
              <a:off x="6257990" y="1362490"/>
              <a:ext cx="1760030" cy="369332"/>
            </a:xfrm>
            <a:prstGeom prst="rect">
              <a:avLst/>
            </a:prstGeom>
            <a:noFill/>
          </p:spPr>
          <p:txBody>
            <a:bodyPr wrap="none" rtlCol="0">
              <a:spAutoFit/>
            </a:bodyPr>
            <a:lstStyle/>
            <a:p>
              <a:r>
                <a:rPr lang="en-US" dirty="0" smtClean="0">
                  <a:solidFill>
                    <a:srgbClr val="FF0000"/>
                  </a:solidFill>
                </a:rPr>
                <a:t>Vancouver  2010</a:t>
              </a:r>
              <a:endParaRPr lang="en-US" dirty="0">
                <a:solidFill>
                  <a:srgbClr val="FF0000"/>
                </a:solidFill>
              </a:endParaRPr>
            </a:p>
          </p:txBody>
        </p:sp>
        <p:sp>
          <p:nvSpPr>
            <p:cNvPr id="33" name="TextBox 32"/>
            <p:cNvSpPr txBox="1"/>
            <p:nvPr/>
          </p:nvSpPr>
          <p:spPr>
            <a:xfrm>
              <a:off x="4755939" y="1512575"/>
              <a:ext cx="1208759" cy="369332"/>
            </a:xfrm>
            <a:prstGeom prst="rect">
              <a:avLst/>
            </a:prstGeom>
            <a:noFill/>
          </p:spPr>
          <p:txBody>
            <a:bodyPr wrap="none" rtlCol="0">
              <a:spAutoFit/>
            </a:bodyPr>
            <a:lstStyle/>
            <a:p>
              <a:r>
                <a:rPr lang="en-US" dirty="0" smtClean="0">
                  <a:solidFill>
                    <a:srgbClr val="FF0000"/>
                  </a:solidFill>
                </a:rPr>
                <a:t>Philly 2009</a:t>
              </a:r>
              <a:endParaRPr lang="en-US" dirty="0">
                <a:solidFill>
                  <a:srgbClr val="FF0000"/>
                </a:solidFill>
              </a:endParaRPr>
            </a:p>
          </p:txBody>
        </p:sp>
      </p:grpSp>
      <p:sp>
        <p:nvSpPr>
          <p:cNvPr id="36" name="TextBox 35"/>
          <p:cNvSpPr txBox="1"/>
          <p:nvPr/>
        </p:nvSpPr>
        <p:spPr>
          <a:xfrm>
            <a:off x="4802846" y="3758583"/>
            <a:ext cx="1583065" cy="369322"/>
          </a:xfrm>
          <a:prstGeom prst="rect">
            <a:avLst/>
          </a:prstGeom>
          <a:noFill/>
        </p:spPr>
        <p:txBody>
          <a:bodyPr wrap="none" lIns="91430" tIns="45715" rIns="91430" bIns="45715" rtlCol="0">
            <a:spAutoFit/>
          </a:bodyPr>
          <a:lstStyle/>
          <a:p>
            <a:r>
              <a:rPr lang="en-US" i="1" dirty="0" smtClean="0"/>
              <a:t>J Biomed Sem.</a:t>
            </a:r>
            <a:endParaRPr lang="en-US" i="1" dirty="0"/>
          </a:p>
        </p:txBody>
      </p:sp>
      <p:sp>
        <p:nvSpPr>
          <p:cNvPr id="41" name="TextBox 40"/>
          <p:cNvSpPr txBox="1"/>
          <p:nvPr/>
        </p:nvSpPr>
        <p:spPr>
          <a:xfrm>
            <a:off x="152400" y="2478808"/>
            <a:ext cx="8915400" cy="1200329"/>
          </a:xfrm>
          <a:prstGeom prst="rect">
            <a:avLst/>
          </a:prstGeom>
          <a:noFill/>
        </p:spPr>
        <p:txBody>
          <a:bodyPr wrap="square" lIns="91430" tIns="45715" rIns="91430" bIns="45715" rtlCol="0">
            <a:spAutoFit/>
          </a:bodyPr>
          <a:lstStyle/>
          <a:p>
            <a:r>
              <a:rPr lang="en-US" dirty="0" smtClean="0"/>
              <a:t>Workshops: </a:t>
            </a:r>
          </a:p>
          <a:p>
            <a:r>
              <a:rPr lang="en-US" dirty="0" smtClean="0"/>
              <a:t>Bethesda     		Vancouver    EBI             EBI    Philly     Vancouver          San Diego   Philly</a:t>
            </a:r>
          </a:p>
          <a:p>
            <a:r>
              <a:rPr lang="en-US" dirty="0"/>
              <a:t>	</a:t>
            </a:r>
            <a:r>
              <a:rPr lang="en-US" dirty="0" smtClean="0"/>
              <a:t>																  Ann Arbor	</a:t>
            </a:r>
            <a:endParaRPr lang="en-US" dirty="0"/>
          </a:p>
        </p:txBody>
      </p:sp>
      <p:sp>
        <p:nvSpPr>
          <p:cNvPr id="42" name="TextBox 41"/>
          <p:cNvSpPr txBox="1"/>
          <p:nvPr/>
        </p:nvSpPr>
        <p:spPr>
          <a:xfrm>
            <a:off x="2813621" y="3761262"/>
            <a:ext cx="1483880" cy="369322"/>
          </a:xfrm>
          <a:prstGeom prst="rect">
            <a:avLst/>
          </a:prstGeom>
          <a:noFill/>
        </p:spPr>
        <p:txBody>
          <a:bodyPr wrap="none" lIns="91430" tIns="45715" rIns="91430" bIns="45715" rtlCol="0">
            <a:spAutoFit/>
          </a:bodyPr>
          <a:lstStyle/>
          <a:p>
            <a:r>
              <a:rPr lang="en-US" i="1" dirty="0" smtClean="0"/>
              <a:t>OBO Foundry</a:t>
            </a:r>
            <a:endParaRPr lang="en-US" i="1" dirty="0"/>
          </a:p>
        </p:txBody>
      </p:sp>
      <p:sp>
        <p:nvSpPr>
          <p:cNvPr id="43" name="TextBox 42"/>
          <p:cNvSpPr txBox="1"/>
          <p:nvPr/>
        </p:nvSpPr>
        <p:spPr>
          <a:xfrm>
            <a:off x="5605740" y="5235548"/>
            <a:ext cx="808051" cy="369322"/>
          </a:xfrm>
          <a:prstGeom prst="rect">
            <a:avLst/>
          </a:prstGeom>
          <a:noFill/>
          <a:ln>
            <a:solidFill>
              <a:srgbClr val="000000"/>
            </a:solidFill>
          </a:ln>
        </p:spPr>
        <p:txBody>
          <a:bodyPr wrap="none" lIns="91430" tIns="45715" rIns="91430" bIns="45715" rtlCol="0">
            <a:spAutoFit/>
          </a:bodyPr>
          <a:lstStyle/>
          <a:p>
            <a:r>
              <a:rPr lang="en-US" dirty="0" smtClean="0"/>
              <a:t>Eagle-</a:t>
            </a:r>
            <a:r>
              <a:rPr lang="en-US" dirty="0" err="1" smtClean="0"/>
              <a:t>i</a:t>
            </a:r>
            <a:endParaRPr lang="en-US" dirty="0"/>
          </a:p>
        </p:txBody>
      </p:sp>
      <p:sp>
        <p:nvSpPr>
          <p:cNvPr id="44" name="TextBox 43"/>
          <p:cNvSpPr txBox="1"/>
          <p:nvPr/>
        </p:nvSpPr>
        <p:spPr>
          <a:xfrm>
            <a:off x="3004967" y="4866216"/>
            <a:ext cx="1069503" cy="646321"/>
          </a:xfrm>
          <a:prstGeom prst="rect">
            <a:avLst/>
          </a:prstGeom>
          <a:noFill/>
          <a:ln>
            <a:solidFill>
              <a:schemeClr val="tx1"/>
            </a:solidFill>
          </a:ln>
        </p:spPr>
        <p:txBody>
          <a:bodyPr wrap="none" lIns="91430" tIns="45715" rIns="91430" bIns="45715" rtlCol="0">
            <a:spAutoFit/>
          </a:bodyPr>
          <a:lstStyle/>
          <a:p>
            <a:pPr algn="ctr"/>
            <a:r>
              <a:rPr lang="en-US" dirty="0" smtClean="0"/>
              <a:t>Robot</a:t>
            </a:r>
          </a:p>
          <a:p>
            <a:pPr algn="ctr"/>
            <a:r>
              <a:rPr lang="en-US" dirty="0" smtClean="0"/>
              <a:t>Scientists</a:t>
            </a:r>
            <a:endParaRPr lang="en-US" dirty="0"/>
          </a:p>
        </p:txBody>
      </p:sp>
      <p:sp>
        <p:nvSpPr>
          <p:cNvPr id="45" name="TextBox 44"/>
          <p:cNvSpPr txBox="1"/>
          <p:nvPr/>
        </p:nvSpPr>
        <p:spPr>
          <a:xfrm>
            <a:off x="4400774" y="5050881"/>
            <a:ext cx="1005383" cy="369322"/>
          </a:xfrm>
          <a:prstGeom prst="rect">
            <a:avLst/>
          </a:prstGeom>
          <a:noFill/>
          <a:ln>
            <a:solidFill>
              <a:srgbClr val="000000"/>
            </a:solidFill>
          </a:ln>
        </p:spPr>
        <p:txBody>
          <a:bodyPr wrap="none" lIns="91430" tIns="45715" rIns="91430" bIns="45715" rtlCol="0">
            <a:spAutoFit/>
          </a:bodyPr>
          <a:lstStyle/>
          <a:p>
            <a:r>
              <a:rPr lang="en-US" dirty="0" smtClean="0"/>
              <a:t>Vaccines</a:t>
            </a:r>
            <a:endParaRPr lang="en-US" dirty="0"/>
          </a:p>
        </p:txBody>
      </p:sp>
      <p:sp>
        <p:nvSpPr>
          <p:cNvPr id="46" name="TextBox 45"/>
          <p:cNvSpPr txBox="1"/>
          <p:nvPr/>
        </p:nvSpPr>
        <p:spPr>
          <a:xfrm>
            <a:off x="125568" y="4695730"/>
            <a:ext cx="2257404" cy="1200318"/>
          </a:xfrm>
          <a:prstGeom prst="rect">
            <a:avLst/>
          </a:prstGeom>
          <a:noFill/>
          <a:ln>
            <a:solidFill>
              <a:srgbClr val="000000"/>
            </a:solidFill>
          </a:ln>
        </p:spPr>
        <p:txBody>
          <a:bodyPr wrap="none" lIns="91430" tIns="45715" rIns="91430" bIns="45715" rtlCol="0">
            <a:spAutoFit/>
          </a:bodyPr>
          <a:lstStyle/>
          <a:p>
            <a:r>
              <a:rPr lang="en-US" dirty="0" smtClean="0"/>
              <a:t>Bio-imaging,</a:t>
            </a:r>
          </a:p>
          <a:p>
            <a:r>
              <a:rPr lang="en-US" dirty="0" smtClean="0"/>
              <a:t>Clinical Investigations,</a:t>
            </a:r>
          </a:p>
          <a:p>
            <a:r>
              <a:rPr lang="en-US" dirty="0" smtClean="0"/>
              <a:t>Electrophysiology,</a:t>
            </a:r>
          </a:p>
          <a:p>
            <a:r>
              <a:rPr lang="en-US" dirty="0" smtClean="0"/>
              <a:t>Structural Biology</a:t>
            </a:r>
          </a:p>
        </p:txBody>
      </p:sp>
      <p:sp>
        <p:nvSpPr>
          <p:cNvPr id="24" name="Line 15"/>
          <p:cNvSpPr>
            <a:spLocks noChangeShapeType="1"/>
          </p:cNvSpPr>
          <p:nvPr/>
        </p:nvSpPr>
        <p:spPr bwMode="auto">
          <a:xfrm>
            <a:off x="8606148" y="1918860"/>
            <a:ext cx="0" cy="152400"/>
          </a:xfrm>
          <a:prstGeom prst="line">
            <a:avLst/>
          </a:prstGeom>
          <a:noFill/>
          <a:ln w="38100">
            <a:solidFill>
              <a:schemeClr val="tx1"/>
            </a:solidFill>
            <a:round/>
            <a:headEnd/>
            <a:tailEnd/>
          </a:ln>
          <a:effectLst/>
        </p:spPr>
        <p:txBody>
          <a:bodyPr wrap="none" lIns="91430" tIns="45715" rIns="91430" bIns="45715" anchor="ctr">
            <a:prstTxWarp prst="textNoShape">
              <a:avLst/>
            </a:prstTxWarp>
          </a:bodyPr>
          <a:lstStyle/>
          <a:p>
            <a:endParaRPr lang="en-US"/>
          </a:p>
        </p:txBody>
      </p:sp>
      <p:sp>
        <p:nvSpPr>
          <p:cNvPr id="4" name="TextBox 3"/>
          <p:cNvSpPr txBox="1"/>
          <p:nvPr/>
        </p:nvSpPr>
        <p:spPr>
          <a:xfrm>
            <a:off x="7225492" y="1321074"/>
            <a:ext cx="1726422" cy="369322"/>
          </a:xfrm>
          <a:prstGeom prst="rect">
            <a:avLst/>
          </a:prstGeom>
          <a:noFill/>
        </p:spPr>
        <p:txBody>
          <a:bodyPr wrap="none" lIns="91430" tIns="45715" rIns="91430" bIns="45715" rtlCol="0">
            <a:spAutoFit/>
          </a:bodyPr>
          <a:lstStyle/>
          <a:p>
            <a:r>
              <a:rPr lang="en-US" dirty="0" smtClean="0">
                <a:solidFill>
                  <a:srgbClr val="FF0000"/>
                </a:solidFill>
              </a:rPr>
              <a:t>4/11 7/11 12/11</a:t>
            </a:r>
            <a:endParaRPr lang="en-US" dirty="0">
              <a:solidFill>
                <a:srgbClr val="FF0000"/>
              </a:solidFill>
            </a:endParaRPr>
          </a:p>
        </p:txBody>
      </p:sp>
      <p:sp>
        <p:nvSpPr>
          <p:cNvPr id="34" name="TextBox 33"/>
          <p:cNvSpPr txBox="1"/>
          <p:nvPr/>
        </p:nvSpPr>
        <p:spPr>
          <a:xfrm>
            <a:off x="7139984" y="4866215"/>
            <a:ext cx="573274" cy="369322"/>
          </a:xfrm>
          <a:prstGeom prst="rect">
            <a:avLst/>
          </a:prstGeom>
          <a:noFill/>
          <a:ln>
            <a:solidFill>
              <a:srgbClr val="000000"/>
            </a:solidFill>
          </a:ln>
        </p:spPr>
        <p:txBody>
          <a:bodyPr wrap="none" lIns="91430" tIns="45715" rIns="91430" bIns="45715" rtlCol="0">
            <a:spAutoFit/>
          </a:bodyPr>
          <a:lstStyle/>
          <a:p>
            <a:r>
              <a:rPr lang="en-US" dirty="0" smtClean="0"/>
              <a:t>ECO</a:t>
            </a:r>
            <a:endParaRPr lang="en-US" dirty="0"/>
          </a:p>
        </p:txBody>
      </p:sp>
      <p:sp>
        <p:nvSpPr>
          <p:cNvPr id="5" name="TextBox 4"/>
          <p:cNvSpPr txBox="1"/>
          <p:nvPr/>
        </p:nvSpPr>
        <p:spPr>
          <a:xfrm>
            <a:off x="8128247" y="1636129"/>
            <a:ext cx="1117105" cy="369322"/>
          </a:xfrm>
          <a:prstGeom prst="rect">
            <a:avLst/>
          </a:prstGeom>
          <a:noFill/>
        </p:spPr>
        <p:txBody>
          <a:bodyPr wrap="none" lIns="91430" tIns="45715" rIns="91430" bIns="45715" rtlCol="0">
            <a:spAutoFit/>
          </a:bodyPr>
          <a:lstStyle/>
          <a:p>
            <a:r>
              <a:rPr lang="en-US" dirty="0" smtClean="0">
                <a:solidFill>
                  <a:srgbClr val="FF0000"/>
                </a:solidFill>
              </a:rPr>
              <a:t>3/12 7/12</a:t>
            </a:r>
            <a:endParaRPr lang="en-US" dirty="0">
              <a:solidFill>
                <a:srgbClr val="FF0000"/>
              </a:solidFill>
            </a:endParaRPr>
          </a:p>
        </p:txBody>
      </p:sp>
      <p:sp>
        <p:nvSpPr>
          <p:cNvPr id="35" name="Rectangle 34"/>
          <p:cNvSpPr/>
          <p:nvPr/>
        </p:nvSpPr>
        <p:spPr>
          <a:xfrm>
            <a:off x="6719977" y="6488668"/>
            <a:ext cx="2424023" cy="369332"/>
          </a:xfrm>
          <a:prstGeom prst="rect">
            <a:avLst/>
          </a:prstGeom>
        </p:spPr>
        <p:txBody>
          <a:bodyPr wrap="none">
            <a:spAutoFit/>
          </a:bodyPr>
          <a:lstStyle/>
          <a:p>
            <a:r>
              <a:rPr lang="en-US" b="1" i="1" dirty="0">
                <a:solidFill>
                  <a:schemeClr val="bg1"/>
                </a:solidFill>
              </a:rPr>
              <a:t>OBI scope and purpose</a:t>
            </a:r>
          </a:p>
        </p:txBody>
      </p:sp>
    </p:spTree>
    <p:extLst>
      <p:ext uri="{BB962C8B-B14F-4D97-AF65-F5344CB8AC3E}">
        <p14:creationId xmlns:p14="http://schemas.microsoft.com/office/powerpoint/2010/main" val="4231890011"/>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830</TotalTime>
  <Words>2288</Words>
  <Application>Microsoft Macintosh PowerPoint</Application>
  <PresentationFormat>On-screen Show (4:3)</PresentationFormat>
  <Paragraphs>431</Paragraphs>
  <Slides>42</Slides>
  <Notes>15</Notes>
  <HiddenSlides>0</HiddenSlides>
  <MMClips>0</MMClips>
  <ScaleCrop>false</ScaleCrop>
  <HeadingPairs>
    <vt:vector size="6" baseType="variant">
      <vt:variant>
        <vt:lpstr>Theme</vt:lpstr>
      </vt:variant>
      <vt:variant>
        <vt:i4>2</vt:i4>
      </vt:variant>
      <vt:variant>
        <vt:lpstr>Links</vt:lpstr>
      </vt:variant>
      <vt:variant>
        <vt:i4>1</vt:i4>
      </vt:variant>
      <vt:variant>
        <vt:lpstr>Slide Titles</vt:lpstr>
      </vt:variant>
      <vt:variant>
        <vt:i4>42</vt:i4>
      </vt:variant>
    </vt:vector>
  </HeadingPairs>
  <TitlesOfParts>
    <vt:vector size="45" baseType="lpstr">
      <vt:lpstr>Office Theme</vt:lpstr>
      <vt:lpstr>1_Office Theme</vt:lpstr>
      <vt:lpstr>Macintosh HD:Users:stoeckrtTM:Manuscripts:OBI manuscript:OBI-Manuscript.doc!OLE_LINK2</vt:lpstr>
      <vt:lpstr>OBI Tutorial Overview</vt:lpstr>
      <vt:lpstr>Ontology for Biomedical Investigations (OBI) - Overview</vt:lpstr>
      <vt:lpstr>What will be covered</vt:lpstr>
      <vt:lpstr>Ontology for Biomedical Investigations</vt:lpstr>
      <vt:lpstr>Ontology</vt:lpstr>
      <vt:lpstr>OBO Foundry</vt:lpstr>
      <vt:lpstr>OBI – a user driven project</vt:lpstr>
      <vt:lpstr>OBI Timeline</vt:lpstr>
      <vt:lpstr>OBI Timeline</vt:lpstr>
      <vt:lpstr>User metrics</vt:lpstr>
      <vt:lpstr>Examples of using OBI</vt:lpstr>
      <vt:lpstr>OBI –high level overview</vt:lpstr>
      <vt:lpstr>OBI uses BFO and IAO</vt:lpstr>
      <vt:lpstr>material entity</vt:lpstr>
      <vt:lpstr>planned process</vt:lpstr>
      <vt:lpstr>information content entity</vt:lpstr>
      <vt:lpstr>roles and qualities</vt:lpstr>
      <vt:lpstr>Main Components of OBI  and Their Relations</vt:lpstr>
      <vt:lpstr>Measuring the glucose concentration in blood</vt:lpstr>
      <vt:lpstr>2011 OBO Foundry Principles  – 2009 review</vt:lpstr>
      <vt:lpstr>OBI Core</vt:lpstr>
      <vt:lpstr>OBI Core</vt:lpstr>
      <vt:lpstr>OBI Core</vt:lpstr>
      <vt:lpstr>OBI Inner Core</vt:lpstr>
      <vt:lpstr>OBI Outer Core</vt:lpstr>
      <vt:lpstr>General Model of a Biomedical Investigation</vt:lpstr>
      <vt:lpstr>Investigation</vt:lpstr>
      <vt:lpstr>PowerPoint Presentation</vt:lpstr>
      <vt:lpstr>OBI Web Site: obi-ontology.org</vt:lpstr>
      <vt:lpstr>OBI is available at the NCBO Bioportal http://bioportal.bioontology.org/</vt:lpstr>
      <vt:lpstr>PowerPoint Presentation</vt:lpstr>
      <vt:lpstr>PowerPoint Presentation</vt:lpstr>
      <vt:lpstr>OBI is also available at Ontobee http:www.ontobee.org</vt:lpstr>
      <vt:lpstr>OBI Releases http://obi-ontology.org/page/Releases</vt:lpstr>
      <vt:lpstr>The development version of OBI is available through the svn code repository</vt:lpstr>
      <vt:lpstr>OBI Core in Protégé 4.2 </vt:lpstr>
      <vt:lpstr>Contributing to OBI</vt:lpstr>
      <vt:lpstr>OBI Tracker</vt:lpstr>
      <vt:lpstr>Archive of OBI Users list</vt:lpstr>
      <vt:lpstr>Archive of OBI dev list</vt:lpstr>
      <vt:lpstr>Summary</vt:lpstr>
      <vt:lpstr>Acknowledgements</vt:lpstr>
    </vt:vector>
  </TitlesOfParts>
  <Company>Penn Center for Bioinformatics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Ontology for Biomedical Investigations (OBI) - Overview</dc:title>
  <dc:creator>Chris Stoeckert</dc:creator>
  <cp:lastModifiedBy>Chris Stoeckert</cp:lastModifiedBy>
  <cp:revision>87</cp:revision>
  <dcterms:created xsi:type="dcterms:W3CDTF">2012-07-01T11:28:28Z</dcterms:created>
  <dcterms:modified xsi:type="dcterms:W3CDTF">2012-07-19T16:59:17Z</dcterms:modified>
</cp:coreProperties>
</file>